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50"/>
  </p:notesMasterIdLst>
  <p:sldIdLst>
    <p:sldId id="256" r:id="rId4"/>
    <p:sldId id="279" r:id="rId5"/>
    <p:sldId id="575" r:id="rId6"/>
    <p:sldId id="574" r:id="rId7"/>
    <p:sldId id="573" r:id="rId8"/>
    <p:sldId id="280" r:id="rId9"/>
    <p:sldId id="281" r:id="rId10"/>
    <p:sldId id="309" r:id="rId11"/>
    <p:sldId id="529" r:id="rId12"/>
    <p:sldId id="530" r:id="rId13"/>
    <p:sldId id="531" r:id="rId14"/>
    <p:sldId id="532" r:id="rId15"/>
    <p:sldId id="292" r:id="rId16"/>
    <p:sldId id="282" r:id="rId17"/>
    <p:sldId id="528" r:id="rId18"/>
    <p:sldId id="283" r:id="rId19"/>
    <p:sldId id="284" r:id="rId20"/>
    <p:sldId id="285" r:id="rId21"/>
    <p:sldId id="286" r:id="rId22"/>
    <p:sldId id="287" r:id="rId23"/>
    <p:sldId id="288" r:id="rId24"/>
    <p:sldId id="534" r:id="rId25"/>
    <p:sldId id="293" r:id="rId26"/>
    <p:sldId id="533" r:id="rId27"/>
    <p:sldId id="289" r:id="rId28"/>
    <p:sldId id="535" r:id="rId29"/>
    <p:sldId id="536" r:id="rId30"/>
    <p:sldId id="537" r:id="rId31"/>
    <p:sldId id="295" r:id="rId32"/>
    <p:sldId id="294" r:id="rId33"/>
    <p:sldId id="296" r:id="rId34"/>
    <p:sldId id="540" r:id="rId35"/>
    <p:sldId id="539" r:id="rId36"/>
    <p:sldId id="291" r:id="rId37"/>
    <p:sldId id="545" r:id="rId38"/>
    <p:sldId id="547" r:id="rId39"/>
    <p:sldId id="552" r:id="rId40"/>
    <p:sldId id="553" r:id="rId41"/>
    <p:sldId id="554" r:id="rId42"/>
    <p:sldId id="555" r:id="rId43"/>
    <p:sldId id="544" r:id="rId44"/>
    <p:sldId id="298" r:id="rId45"/>
    <p:sldId id="542" r:id="rId46"/>
    <p:sldId id="543" r:id="rId47"/>
    <p:sldId id="297" r:id="rId48"/>
    <p:sldId id="541"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08A7"/>
    <a:srgbClr val="FF3399"/>
    <a:srgbClr val="008000"/>
    <a:srgbClr val="009900"/>
    <a:srgbClr val="00CC00"/>
    <a:srgbClr val="33CC33"/>
    <a:srgbClr val="76707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83" d="100"/>
          <a:sy n="83" d="100"/>
        </p:scale>
        <p:origin x="68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notesMaster" Target="notesMasters/notes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DCAF2-DD29-493A-9AB8-828452B944E9}" type="datetimeFigureOut">
              <a:rPr lang="en-IN" smtClean="0"/>
              <a:pPr/>
              <a:t>08-09-2025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74E55-D084-4E4D-B710-35CED4223397}" type="slidenum">
              <a:rPr lang="en-IN" smtClean="0"/>
              <a:pPr/>
              <a:t>‹#›</a:t>
            </a:fld>
            <a:endParaRPr lang="en-IN"/>
          </a:p>
        </p:txBody>
      </p:sp>
    </p:spTree>
    <p:extLst>
      <p:ext uri="{BB962C8B-B14F-4D97-AF65-F5344CB8AC3E}">
        <p14:creationId xmlns:p14="http://schemas.microsoft.com/office/powerpoint/2010/main" val="3826902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3F6B4-D493-43BD-98FA-26C8DA6CC853}"/>
              </a:ext>
            </a:extLst>
          </p:cNvPr>
          <p:cNvSpPr>
            <a:spLocks noGrp="1"/>
          </p:cNvSpPr>
          <p:nvPr>
            <p:ph type="ctrTitle"/>
          </p:nvPr>
        </p:nvSpPr>
        <p:spPr>
          <a:xfrm>
            <a:off x="464024" y="1264248"/>
            <a:ext cx="3261815" cy="4217159"/>
          </a:xfrm>
          <a:prstGeom prst="rect">
            <a:avLst/>
          </a:prstGeom>
        </p:spPr>
        <p:txBody>
          <a:bodyPr anchor="b"/>
          <a:lstStyle>
            <a:lvl1pPr algn="ctr">
              <a:defRPr sz="6000"/>
            </a:lvl1pPr>
          </a:lstStyle>
          <a:p>
            <a:r>
              <a:rPr lang="en-US" dirty="0"/>
              <a:t>Click to edit Master title style</a:t>
            </a:r>
            <a:endParaRPr lang="en-IN" dirty="0"/>
          </a:p>
        </p:txBody>
      </p:sp>
      <p:sp>
        <p:nvSpPr>
          <p:cNvPr id="3" name="Subtitle 2">
            <a:extLst>
              <a:ext uri="{FF2B5EF4-FFF2-40B4-BE49-F238E27FC236}">
                <a16:creationId xmlns:a16="http://schemas.microsoft.com/office/drawing/2014/main" id="{B54A4653-EE89-4ADC-8DD8-88E10102CEF7}"/>
              </a:ext>
            </a:extLst>
          </p:cNvPr>
          <p:cNvSpPr>
            <a:spLocks noGrp="1"/>
          </p:cNvSpPr>
          <p:nvPr>
            <p:ph type="subTitle" idx="1"/>
          </p:nvPr>
        </p:nvSpPr>
        <p:spPr>
          <a:xfrm>
            <a:off x="5410200" y="2774157"/>
            <a:ext cx="6122158" cy="119734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5" name="Rectangle: Rounded Corners 4">
            <a:extLst>
              <a:ext uri="{FF2B5EF4-FFF2-40B4-BE49-F238E27FC236}">
                <a16:creationId xmlns:a16="http://schemas.microsoft.com/office/drawing/2014/main" id="{EC30010C-9FC3-A919-0B66-0059167E5D41}"/>
              </a:ext>
            </a:extLst>
          </p:cNvPr>
          <p:cNvSpPr/>
          <p:nvPr userDrawn="1"/>
        </p:nvSpPr>
        <p:spPr>
          <a:xfrm>
            <a:off x="10112991" y="313899"/>
            <a:ext cx="928048" cy="10645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807552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6F5A-6EDC-4FAA-894A-EC8C651D1E8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FF4543-4153-4C2D-83EB-2C66A2AADFC4}"/>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E9F88EA-8577-426A-9D82-CC9A05128993}"/>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5" name="Footer Placeholder 4">
            <a:extLst>
              <a:ext uri="{FF2B5EF4-FFF2-40B4-BE49-F238E27FC236}">
                <a16:creationId xmlns:a16="http://schemas.microsoft.com/office/drawing/2014/main" id="{ABCD5355-1B93-455F-A511-2E48DD87A0D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6501756-C13A-464F-A142-A2FA0CBA3A0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253772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AA1959-831A-47A3-80C3-D0E89EBDF85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AF73682-79D0-4DC0-A73B-7FD18D1EC74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7C3FF6-4F7F-4B91-8AE5-97E148CAE831}"/>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5" name="Footer Placeholder 4">
            <a:extLst>
              <a:ext uri="{FF2B5EF4-FFF2-40B4-BE49-F238E27FC236}">
                <a16:creationId xmlns:a16="http://schemas.microsoft.com/office/drawing/2014/main" id="{2AED6A0D-58B6-466A-935B-A21B2AA10CA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B0C2AE9A-C5BB-4B08-B0A6-C5D05C2DE7B1}"/>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3634068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3561D-BE32-4351-8ED4-14E0EB22BD0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4A8214D-0E58-4225-9143-744C4E98C43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66E02AA-6F5D-4530-B6CA-D008AAC4D68F}"/>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5" name="Footer Placeholder 4">
            <a:extLst>
              <a:ext uri="{FF2B5EF4-FFF2-40B4-BE49-F238E27FC236}">
                <a16:creationId xmlns:a16="http://schemas.microsoft.com/office/drawing/2014/main" id="{392A57E0-D838-4DD1-99E5-5DB17E54D593}"/>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F7730CAF-6DAA-479A-89F5-0D5A46FFCC7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661223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C3FFA-14CF-4596-9FE3-7096592DBBB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739DA3A-B02A-483B-B014-3983A3368E6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FA1949-108F-4873-B1F9-2D0C92DFEAA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5" name="Footer Placeholder 4">
            <a:extLst>
              <a:ext uri="{FF2B5EF4-FFF2-40B4-BE49-F238E27FC236}">
                <a16:creationId xmlns:a16="http://schemas.microsoft.com/office/drawing/2014/main" id="{A242B84D-D63B-421A-954B-6DA4F70B668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92ACBB67-78BE-47A7-8100-81289D578C6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818833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462D3-A819-4344-BE71-6EB7EC3FCA9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6ED6592-7B6D-4510-A447-F08253BD0AD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38C0AC-723B-4135-BAC4-D6CF716997E1}"/>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5" name="Footer Placeholder 4">
            <a:extLst>
              <a:ext uri="{FF2B5EF4-FFF2-40B4-BE49-F238E27FC236}">
                <a16:creationId xmlns:a16="http://schemas.microsoft.com/office/drawing/2014/main" id="{4AEDD7F8-3A02-4096-83BD-77DDE4B407C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59D63AC5-1BFA-4393-89AE-92F3EF583E88}"/>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596893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DE25C-B210-4FA6-81AF-07B2D6F72DA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5BBA654-75B6-4DA6-BBB2-4CC76FCA08D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264AADF-CD5F-4810-85AA-2A4A797D1E69}"/>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1DB88E2-F488-478F-80EA-20FF03CD5FB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6" name="Footer Placeholder 5">
            <a:extLst>
              <a:ext uri="{FF2B5EF4-FFF2-40B4-BE49-F238E27FC236}">
                <a16:creationId xmlns:a16="http://schemas.microsoft.com/office/drawing/2014/main" id="{9D171A57-8353-4357-B53C-3617DB6CA3C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E9834C8B-0E10-45E0-A68C-F71E48E901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289402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02DB1-C323-4BC6-8464-E70655FBA93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E9E979F-132E-444F-964C-3CDE44DAC83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220D9A-ABD9-4A3F-BABA-B134BCAF2240}"/>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BF68395-9ADD-4F25-8431-1618CB014ED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34072F-33EF-4E8B-85A9-BD19C85AEDFE}"/>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3495FB-19EE-41E6-A607-0469B732E75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8" name="Footer Placeholder 7">
            <a:extLst>
              <a:ext uri="{FF2B5EF4-FFF2-40B4-BE49-F238E27FC236}">
                <a16:creationId xmlns:a16="http://schemas.microsoft.com/office/drawing/2014/main" id="{36770EFA-1E09-46F2-8855-9D1D0B2F81C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3DBE3C4C-4E3E-48CE-8080-9C52042A6B7D}"/>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842332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07808-23FC-411C-9564-FC0D2A647AF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D2CD539-53AE-463E-91CA-58A31F32E340}"/>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4" name="Footer Placeholder 3">
            <a:extLst>
              <a:ext uri="{FF2B5EF4-FFF2-40B4-BE49-F238E27FC236}">
                <a16:creationId xmlns:a16="http://schemas.microsoft.com/office/drawing/2014/main" id="{4797264F-87A0-45B8-BDDE-A679010AEF3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CF94D096-DFFF-46DD-BEE0-CBA323ECDB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1116351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3B399-08C1-4C8B-AAB8-24830AF3FD96}"/>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3" name="Footer Placeholder 2">
            <a:extLst>
              <a:ext uri="{FF2B5EF4-FFF2-40B4-BE49-F238E27FC236}">
                <a16:creationId xmlns:a16="http://schemas.microsoft.com/office/drawing/2014/main" id="{BE31FB3C-C989-46B1-B3A6-0BBED75B26AE}"/>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DC74920B-25A2-4BD0-A26E-04C279ED3A3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1771861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749AC-45C1-48D6-9494-C38BDDC8D8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E3689CD-C8EF-4019-AFEA-F39A99D5E44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93A5D81-34BB-4E13-BDC4-27B1915FCCE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C311EC-B734-47AC-9C2F-30D474D91E8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6" name="Footer Placeholder 5">
            <a:extLst>
              <a:ext uri="{FF2B5EF4-FFF2-40B4-BE49-F238E27FC236}">
                <a16:creationId xmlns:a16="http://schemas.microsoft.com/office/drawing/2014/main" id="{106BA1F6-2EF4-4F4D-9BEA-CE1A33FF428A}"/>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EF94410-6035-4E72-A6D8-695B9993D7DF}"/>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108753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16CD2-0021-436D-9F55-F240F4B0C9E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7599322-E507-4B1B-9BF0-5CBA4EFDE53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A862662-5A6C-448D-8954-AEFFB1BEAD65}"/>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5" name="Footer Placeholder 4">
            <a:extLst>
              <a:ext uri="{FF2B5EF4-FFF2-40B4-BE49-F238E27FC236}">
                <a16:creationId xmlns:a16="http://schemas.microsoft.com/office/drawing/2014/main" id="{C326732E-4D04-4F15-A826-B8572FF02DF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6031DB77-91BF-4A49-92D2-06534D28A8C8}"/>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1229478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26011-6DFC-4557-A382-75FD9465787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1F84E52-64F6-4638-B58C-56202BD0A29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CB036D5-AA17-48E3-8FBD-C4E572B29ED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65F55A-447A-45A5-9B42-61C27077544E}"/>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6" name="Footer Placeholder 5">
            <a:extLst>
              <a:ext uri="{FF2B5EF4-FFF2-40B4-BE49-F238E27FC236}">
                <a16:creationId xmlns:a16="http://schemas.microsoft.com/office/drawing/2014/main" id="{4FD72DDA-49A4-47BA-B006-BB7D9347D8E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D3553BEA-5488-4958-8379-8C1D7693F60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716399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07263-2C81-40D5-9E7E-DAA9EB4C8BA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02A7AF3-53CD-4B2F-9857-E66865790AE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F30F431-6546-4A7F-8543-6C015760A1F3}"/>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5" name="Footer Placeholder 4">
            <a:extLst>
              <a:ext uri="{FF2B5EF4-FFF2-40B4-BE49-F238E27FC236}">
                <a16:creationId xmlns:a16="http://schemas.microsoft.com/office/drawing/2014/main" id="{CA8A7E9C-8490-4F48-8520-5AC1B182A4FF}"/>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5F6DA17-95CC-46D9-9B35-4BBCD05D8C6B}"/>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4133166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CB239A-4E0D-4586-8212-A3BB8FF64F4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40E0DD7-8604-47E2-8CA2-B051E4F6B2F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F75309-03F6-4448-BBFD-7A18E6E5B7F4}"/>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08-09-2025</a:t>
            </a:fld>
            <a:endParaRPr lang="en-IN"/>
          </a:p>
        </p:txBody>
      </p:sp>
      <p:sp>
        <p:nvSpPr>
          <p:cNvPr id="5" name="Footer Placeholder 4">
            <a:extLst>
              <a:ext uri="{FF2B5EF4-FFF2-40B4-BE49-F238E27FC236}">
                <a16:creationId xmlns:a16="http://schemas.microsoft.com/office/drawing/2014/main" id="{2AFAAB79-581A-492D-A9B1-1DE2CB7A6DB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A8D99263-ED70-4F53-B418-23DF92E1F5B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27384780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C7ACB-B555-438D-B276-88D02E7178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BB8578D-1A3B-4396-8E69-E221FBA1E8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0EA950-F24F-4638-A3D3-871E284CAEFE}"/>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5" name="Footer Placeholder 4">
            <a:extLst>
              <a:ext uri="{FF2B5EF4-FFF2-40B4-BE49-F238E27FC236}">
                <a16:creationId xmlns:a16="http://schemas.microsoft.com/office/drawing/2014/main" id="{DF1921E8-071B-42B5-B078-BC919535E1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7FF259-0B8D-454B-B867-92B9F3ABF371}"/>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2141883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D7DDC-3DFE-4210-96B3-D33041457B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49E7BB-8460-420E-B826-A0C1AD84D4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B0E5D1-125D-4966-A1DD-A70521C6B866}"/>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5" name="Footer Placeholder 4">
            <a:extLst>
              <a:ext uri="{FF2B5EF4-FFF2-40B4-BE49-F238E27FC236}">
                <a16:creationId xmlns:a16="http://schemas.microsoft.com/office/drawing/2014/main" id="{BD2787D0-D401-4D6E-B6B7-35C3F89A3E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0439E4-D87A-43CF-AEE1-08F7D402AAD1}"/>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175736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5EC30-5FB7-46FD-84A0-582C64445F9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97B469-8FD8-44BE-AC00-450AFB5663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508A425-3318-43ED-89E8-5F1EE4AB6D3E}"/>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5" name="Footer Placeholder 4">
            <a:extLst>
              <a:ext uri="{FF2B5EF4-FFF2-40B4-BE49-F238E27FC236}">
                <a16:creationId xmlns:a16="http://schemas.microsoft.com/office/drawing/2014/main" id="{782D490D-69DF-402F-BF77-5CD7B87644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63D160-3954-4CA4-B9FD-D1FE22B9A729}"/>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1138558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0DBA1-33CA-4A12-AC00-F62A9F3284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0196E1-A328-4F86-B154-D14C23A23E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ED475A-4450-43E3-B547-5061238500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3C2E06-5E51-4C18-9D54-65510301BF12}"/>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6" name="Footer Placeholder 5">
            <a:extLst>
              <a:ext uri="{FF2B5EF4-FFF2-40B4-BE49-F238E27FC236}">
                <a16:creationId xmlns:a16="http://schemas.microsoft.com/office/drawing/2014/main" id="{983E964E-7C35-43D0-A853-DCB938B2CA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688FF8-3759-43DC-848C-ADDF48C5899F}"/>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316094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FC43D-3AF6-45FE-BA50-6D054644089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7C8DF31-7D5B-4FC4-8C62-DC681906FA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6CC096-EDD9-4D07-9262-16A3652A4FC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D7807A1-0238-4ED0-9DE8-174EF976FA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E1ED5C-5461-4500-BE49-354156D859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15658DE-7091-4AD1-ADBA-0E436DC493A5}"/>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8" name="Footer Placeholder 7">
            <a:extLst>
              <a:ext uri="{FF2B5EF4-FFF2-40B4-BE49-F238E27FC236}">
                <a16:creationId xmlns:a16="http://schemas.microsoft.com/office/drawing/2014/main" id="{F554FF59-46D8-4738-8D8E-A1FDFEC8C0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62463CF-3C02-4B92-870F-89F28DB9A9E0}"/>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16565917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BC8F3-1A66-4412-B85B-C96FB6C5020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0BA2D90-E313-46C3-ACA0-F89C4EA3D45B}"/>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4" name="Footer Placeholder 3">
            <a:extLst>
              <a:ext uri="{FF2B5EF4-FFF2-40B4-BE49-F238E27FC236}">
                <a16:creationId xmlns:a16="http://schemas.microsoft.com/office/drawing/2014/main" id="{B1BF2B6E-8952-4FFF-803A-1E0DB70B69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9C9B84-0FC5-4AD3-84B2-1A7156CDBE2E}"/>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19145424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C00ED6-6897-472F-834A-CABB96E4F14B}"/>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3" name="Footer Placeholder 2">
            <a:extLst>
              <a:ext uri="{FF2B5EF4-FFF2-40B4-BE49-F238E27FC236}">
                <a16:creationId xmlns:a16="http://schemas.microsoft.com/office/drawing/2014/main" id="{4B790174-C339-4D4C-AAFA-DCD935924EB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55DF8B3-54D1-4B8E-91C6-903B0B6582A9}"/>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1595288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6827-F5AC-4667-878A-EC6ED75841F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493EC97-0DD9-4419-B38C-1FEE2C3582E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9BDAD7-2822-4B03-909C-313FA30CC95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5" name="Footer Placeholder 4">
            <a:extLst>
              <a:ext uri="{FF2B5EF4-FFF2-40B4-BE49-F238E27FC236}">
                <a16:creationId xmlns:a16="http://schemas.microsoft.com/office/drawing/2014/main" id="{E396AB5D-F120-4BFE-885B-463DE3D0A29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E823C962-568C-452B-B388-208F13AE5ACE}"/>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2971567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3C928-89E3-4460-B847-3A4D45FCEB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0A00E6-887D-4002-A42A-9FF63F75E5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54582F-2E5C-4134-BBBC-D129540E34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27402B-D375-4798-A91E-DAE0874AD2E6}"/>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6" name="Footer Placeholder 5">
            <a:extLst>
              <a:ext uri="{FF2B5EF4-FFF2-40B4-BE49-F238E27FC236}">
                <a16:creationId xmlns:a16="http://schemas.microsoft.com/office/drawing/2014/main" id="{8924C60A-D20D-4E78-87CD-EBABF19D7A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86B8F2-5C81-4F23-9A02-B8AFE85D1E21}"/>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2680671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7A9BB-B1D2-4260-95BE-202D87EAFC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0FC5442-3D2F-42C8-968D-CF7D6C4EAD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86B17C8-3291-498F-B990-F5A3C2F8B3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6997FC-E59C-4BA7-B678-D16C996FE798}"/>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6" name="Footer Placeholder 5">
            <a:extLst>
              <a:ext uri="{FF2B5EF4-FFF2-40B4-BE49-F238E27FC236}">
                <a16:creationId xmlns:a16="http://schemas.microsoft.com/office/drawing/2014/main" id="{E201FDFD-D579-44DC-B21B-34FF08FCC3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57C516-EAC0-4DDD-B6FA-45086B20DCDD}"/>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9673623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E7A8C-C277-4149-9A89-64801D8CE99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23BFC6-F037-4DF2-AF47-10217C3BC9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9C36FD-4AD8-4F28-9BD7-EA1EE6FEE6FC}"/>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5" name="Footer Placeholder 4">
            <a:extLst>
              <a:ext uri="{FF2B5EF4-FFF2-40B4-BE49-F238E27FC236}">
                <a16:creationId xmlns:a16="http://schemas.microsoft.com/office/drawing/2014/main" id="{EA53990F-3F0F-48BA-BAD0-9DCAECCB1A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C11345-317D-4249-B8A2-0F7895FD6F57}"/>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10094726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D4B2D6-A50F-4262-B5E6-3487119C815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CD60E8-72AE-4CBD-8067-04A4A528C93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A50F17-E41C-4498-96D9-AD02E98D9F10}"/>
              </a:ext>
            </a:extLst>
          </p:cNvPr>
          <p:cNvSpPr>
            <a:spLocks noGrp="1"/>
          </p:cNvSpPr>
          <p:nvPr>
            <p:ph type="dt" sz="half" idx="10"/>
          </p:nvPr>
        </p:nvSpPr>
        <p:spPr/>
        <p:txBody>
          <a:bodyPr/>
          <a:lstStyle/>
          <a:p>
            <a:fld id="{1520688C-F32E-4A56-ADA0-3FB14684E24D}" type="datetimeFigureOut">
              <a:rPr lang="en-US" smtClean="0"/>
              <a:t>9/8/2025</a:t>
            </a:fld>
            <a:endParaRPr lang="en-US"/>
          </a:p>
        </p:txBody>
      </p:sp>
      <p:sp>
        <p:nvSpPr>
          <p:cNvPr id="5" name="Footer Placeholder 4">
            <a:extLst>
              <a:ext uri="{FF2B5EF4-FFF2-40B4-BE49-F238E27FC236}">
                <a16:creationId xmlns:a16="http://schemas.microsoft.com/office/drawing/2014/main" id="{DD48E86F-56CE-4CE9-AA29-ADEE4ACF8F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262FC9-5BDE-4803-9088-EE933F14953B}"/>
              </a:ext>
            </a:extLst>
          </p:cNvPr>
          <p:cNvSpPr>
            <a:spLocks noGrp="1"/>
          </p:cNvSpPr>
          <p:nvPr>
            <p:ph type="sldNum" sz="quarter" idx="12"/>
          </p:nvPr>
        </p:nvSpPr>
        <p:spPr/>
        <p:txBody>
          <a:bodyPr/>
          <a:lstStyle/>
          <a:p>
            <a:fld id="{2BA54659-E0B4-4574-BF74-EC70CECD4A5C}" type="slidenum">
              <a:rPr lang="en-US" smtClean="0"/>
              <a:t>‹#›</a:t>
            </a:fld>
            <a:endParaRPr lang="en-US"/>
          </a:p>
        </p:txBody>
      </p:sp>
    </p:spTree>
    <p:extLst>
      <p:ext uri="{BB962C8B-B14F-4D97-AF65-F5344CB8AC3E}">
        <p14:creationId xmlns:p14="http://schemas.microsoft.com/office/powerpoint/2010/main" val="692622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F6919-48DB-4611-A7F1-F8C0B037F5A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476384-3E0B-4514-9208-8A440FAEB24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936BD8C-C5F0-47FA-88A5-B895DDDD2A9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0EC4A14-9CCE-4C34-A24A-5562402736C4}"/>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6" name="Footer Placeholder 5">
            <a:extLst>
              <a:ext uri="{FF2B5EF4-FFF2-40B4-BE49-F238E27FC236}">
                <a16:creationId xmlns:a16="http://schemas.microsoft.com/office/drawing/2014/main" id="{45F9FCF7-40D1-43E2-A3BF-ADB4A70E5CE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06194702-5F40-4BE2-BBD3-DEA32AD571D3}"/>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272063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0FB8D-2735-411E-82E4-8A92187563E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3A8F31E-0224-4B76-B9C8-B9EDF99DF9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818B6-80BB-4BB0-8959-0B61D865DC7E}"/>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84A4B18-B5DA-4046-B51D-83DB4A9B2F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8B2DA4-3336-4C7B-9662-5055CBB4FF7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6276752-FCBF-43C8-B935-F93323E36A4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8" name="Footer Placeholder 7">
            <a:extLst>
              <a:ext uri="{FF2B5EF4-FFF2-40B4-BE49-F238E27FC236}">
                <a16:creationId xmlns:a16="http://schemas.microsoft.com/office/drawing/2014/main" id="{B7F50214-6031-4D0F-B253-98A24910FCA4}"/>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8CFE776E-FFA6-44B5-9A91-D2E93FD562CD}"/>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332276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91AD-F6DB-4288-8AED-906E7897544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670A93-707A-4AE7-877C-BD694B98EDBF}"/>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4" name="Footer Placeholder 3">
            <a:extLst>
              <a:ext uri="{FF2B5EF4-FFF2-40B4-BE49-F238E27FC236}">
                <a16:creationId xmlns:a16="http://schemas.microsoft.com/office/drawing/2014/main" id="{88AC1E2A-A387-4DE4-B97C-146EA90AD76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7C9687C5-884E-4229-BFDD-AEB6C0EC0329}"/>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081324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FF457-D3D1-49B9-AA2B-F82A588796C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3" name="Footer Placeholder 2">
            <a:extLst>
              <a:ext uri="{FF2B5EF4-FFF2-40B4-BE49-F238E27FC236}">
                <a16:creationId xmlns:a16="http://schemas.microsoft.com/office/drawing/2014/main" id="{399D7D00-6792-4F3F-B973-3103179AF19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727CA269-C6BD-404D-B542-F4514F3899D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1487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673FF-B562-4674-A215-7D7A62942F4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FB24E88-87CE-4B71-B628-F0385BE299F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B0D0625-BE5B-4ADD-96C8-32E4A8206B2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D014FF-3DA2-4270-BF8B-3469F7ABE11E}"/>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6" name="Footer Placeholder 5">
            <a:extLst>
              <a:ext uri="{FF2B5EF4-FFF2-40B4-BE49-F238E27FC236}">
                <a16:creationId xmlns:a16="http://schemas.microsoft.com/office/drawing/2014/main" id="{43C9E3A0-C13D-436F-BD61-D8B80B9B7A9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1B3E138-C0C5-4B81-8CEC-5A19CB51658F}"/>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934793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B897-DF95-4C1D-A36B-E0BCDEFED9E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C2E44B1-17FA-458B-AD8F-7727668A195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83C58C6-1A66-4DF4-B8B1-111FD478160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759875-4100-4D57-BDA9-F64F50A1273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08-09-2025</a:t>
            </a:fld>
            <a:endParaRPr lang="en-IN"/>
          </a:p>
        </p:txBody>
      </p:sp>
      <p:sp>
        <p:nvSpPr>
          <p:cNvPr id="6" name="Footer Placeholder 5">
            <a:extLst>
              <a:ext uri="{FF2B5EF4-FFF2-40B4-BE49-F238E27FC236}">
                <a16:creationId xmlns:a16="http://schemas.microsoft.com/office/drawing/2014/main" id="{5C154F2C-0E94-47C5-A4C7-6E8970D8212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A9D5EF42-9949-4A3F-86CF-64F3708F140C}"/>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2593877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072FDC-FB0E-4EC7-8B6A-120616807A0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640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3739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C2D5D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860AC2-39CD-4D36-A9B1-33D82FB450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9D4EFB-FCBC-4768-9FA8-28DBE3890A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346DD3-AF68-4D4E-AE3C-D857B6FAF6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20688C-F32E-4A56-ADA0-3FB14684E24D}" type="datetimeFigureOut">
              <a:rPr lang="en-US" smtClean="0"/>
              <a:t>9/8/2025</a:t>
            </a:fld>
            <a:endParaRPr lang="en-US"/>
          </a:p>
        </p:txBody>
      </p:sp>
      <p:sp>
        <p:nvSpPr>
          <p:cNvPr id="5" name="Footer Placeholder 4">
            <a:extLst>
              <a:ext uri="{FF2B5EF4-FFF2-40B4-BE49-F238E27FC236}">
                <a16:creationId xmlns:a16="http://schemas.microsoft.com/office/drawing/2014/main" id="{ECE85A44-0BDF-412B-8B92-20CFB15495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B6FE049-29A9-4B6D-A5C8-86B52A166D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54659-E0B4-4574-BF74-EC70CECD4A5C}" type="slidenum">
              <a:rPr lang="en-US" smtClean="0"/>
              <a:t>‹#›</a:t>
            </a:fld>
            <a:endParaRPr lang="en-US"/>
          </a:p>
        </p:txBody>
      </p:sp>
    </p:spTree>
    <p:extLst>
      <p:ext uri="{BB962C8B-B14F-4D97-AF65-F5344CB8AC3E}">
        <p14:creationId xmlns:p14="http://schemas.microsoft.com/office/powerpoint/2010/main" val="3183669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32.png"/></Relationships>
</file>

<file path=ppt/slides/_rels/slide4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13.xml"/><Relationship Id="rId4" Type="http://schemas.openxmlformats.org/officeDocument/2006/relationships/hyperlink" Target="https://www.researchgate.net/figure/Abrasive-slurry-a-slurry-foamed-b-and-foam-application-in-the-pilot-trial-c_fig2_354854557"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oleObject" Target="../embeddings/oleObject1.bin"/><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6FF854-1048-43DA-AAFF-5CB03EC62013}"/>
              </a:ext>
            </a:extLst>
          </p:cNvPr>
          <p:cNvSpPr txBox="1"/>
          <p:nvPr/>
        </p:nvSpPr>
        <p:spPr>
          <a:xfrm>
            <a:off x="0" y="2543721"/>
            <a:ext cx="3920837" cy="2062103"/>
          </a:xfrm>
          <a:prstGeom prst="rect">
            <a:avLst/>
          </a:prstGeom>
          <a:noFill/>
        </p:spPr>
        <p:txBody>
          <a:bodyPr wrap="square" rtlCol="0">
            <a:spAutoFit/>
          </a:bodyPr>
          <a:lstStyle/>
          <a:p>
            <a:pPr algn="ctr"/>
            <a:r>
              <a:rPr lang="en-US" sz="3200" b="1" dirty="0">
                <a:solidFill>
                  <a:schemeClr val="bg1"/>
                </a:solidFill>
                <a:latin typeface="Cambria" panose="02040503050406030204" pitchFamily="18" charset="0"/>
                <a:ea typeface="Cambria" panose="02040503050406030204" pitchFamily="18" charset="0"/>
              </a:rPr>
              <a:t>Introduction to Non-Traditional Machining</a:t>
            </a:r>
            <a:endParaRPr lang="en-IN" sz="3200" b="1" dirty="0">
              <a:solidFill>
                <a:prstClr val="white"/>
              </a:solidFill>
              <a:latin typeface="Cambria" panose="02040503050406030204" pitchFamily="18" charset="0"/>
              <a:ea typeface="Cambria" panose="02040503050406030204" pitchFamily="18" charset="0"/>
            </a:endParaRPr>
          </a:p>
          <a:p>
            <a:pPr algn="ctr"/>
            <a:r>
              <a:rPr lang="en-IN" sz="3200" b="1" dirty="0">
                <a:solidFill>
                  <a:prstClr val="white"/>
                </a:solidFill>
                <a:latin typeface="Cambria" panose="02040503050406030204" pitchFamily="18" charset="0"/>
                <a:ea typeface="Cambria" panose="02040503050406030204" pitchFamily="18" charset="0"/>
              </a:rPr>
              <a:t>BME755A</a:t>
            </a:r>
            <a:endParaRPr lang="en-US" sz="3200" b="1" dirty="0">
              <a:solidFill>
                <a:schemeClr val="bg1"/>
              </a:solidFill>
              <a:latin typeface="Cambria" panose="02040503050406030204" pitchFamily="18" charset="0"/>
              <a:ea typeface="Cambria" panose="02040503050406030204" pitchFamily="18" charset="0"/>
            </a:endParaRPr>
          </a:p>
        </p:txBody>
      </p:sp>
      <p:sp>
        <p:nvSpPr>
          <p:cNvPr id="8" name="TextBox 7">
            <a:extLst>
              <a:ext uri="{FF2B5EF4-FFF2-40B4-BE49-F238E27FC236}">
                <a16:creationId xmlns:a16="http://schemas.microsoft.com/office/drawing/2014/main" id="{EE9A13E7-4CBD-42B1-B3D9-EEFCF16CD0E9}"/>
              </a:ext>
            </a:extLst>
          </p:cNvPr>
          <p:cNvSpPr txBox="1"/>
          <p:nvPr/>
        </p:nvSpPr>
        <p:spPr>
          <a:xfrm>
            <a:off x="5336768" y="3036164"/>
            <a:ext cx="6137563" cy="584775"/>
          </a:xfrm>
          <a:prstGeom prst="rect">
            <a:avLst/>
          </a:prstGeom>
          <a:noFill/>
        </p:spPr>
        <p:txBody>
          <a:bodyPr wrap="square" rtlCol="0">
            <a:spAutoFit/>
          </a:bodyPr>
          <a:lstStyle/>
          <a:p>
            <a:pPr algn="ctr"/>
            <a:r>
              <a:rPr lang="en-US" sz="3200" b="1" dirty="0">
                <a:solidFill>
                  <a:schemeClr val="accent6">
                    <a:lumMod val="75000"/>
                  </a:schemeClr>
                </a:solidFill>
                <a:latin typeface="Cambria" panose="02040503050406030204" pitchFamily="18" charset="0"/>
                <a:ea typeface="Cambria" panose="02040503050406030204" pitchFamily="18" charset="0"/>
              </a:rPr>
              <a:t>Ultrasonic Machining (USM)</a:t>
            </a:r>
          </a:p>
        </p:txBody>
      </p:sp>
      <p:grpSp>
        <p:nvGrpSpPr>
          <p:cNvPr id="13" name="Group 12">
            <a:extLst>
              <a:ext uri="{FF2B5EF4-FFF2-40B4-BE49-F238E27FC236}">
                <a16:creationId xmlns:a16="http://schemas.microsoft.com/office/drawing/2014/main" id="{75EC8159-9359-425B-BFFC-C1B0A7B61B07}"/>
              </a:ext>
            </a:extLst>
          </p:cNvPr>
          <p:cNvGrpSpPr/>
          <p:nvPr/>
        </p:nvGrpSpPr>
        <p:grpSpPr>
          <a:xfrm>
            <a:off x="6691746" y="4949887"/>
            <a:ext cx="4059382" cy="1533436"/>
            <a:chOff x="6691746" y="4949887"/>
            <a:chExt cx="4059382" cy="1533436"/>
          </a:xfrm>
          <a:solidFill>
            <a:srgbClr val="767070"/>
          </a:solidFill>
        </p:grpSpPr>
        <p:sp>
          <p:nvSpPr>
            <p:cNvPr id="11" name="Rectangle 10">
              <a:extLst>
                <a:ext uri="{FF2B5EF4-FFF2-40B4-BE49-F238E27FC236}">
                  <a16:creationId xmlns:a16="http://schemas.microsoft.com/office/drawing/2014/main" id="{69FB7BD3-C489-42F8-9F9E-990D17FDB40A}"/>
                </a:ext>
              </a:extLst>
            </p:cNvPr>
            <p:cNvSpPr/>
            <p:nvPr/>
          </p:nvSpPr>
          <p:spPr>
            <a:xfrm>
              <a:off x="6691746" y="4949887"/>
              <a:ext cx="4059382" cy="1533436"/>
            </a:xfrm>
            <a:prstGeom prst="rect">
              <a:avLst/>
            </a:prstGeom>
            <a:grpFill/>
            <a:ln w="38100">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a:extLst>
                <a:ext uri="{FF2B5EF4-FFF2-40B4-BE49-F238E27FC236}">
                  <a16:creationId xmlns:a16="http://schemas.microsoft.com/office/drawing/2014/main" id="{F30663E1-B15B-459B-B742-0E5F6A30088D}"/>
                </a:ext>
              </a:extLst>
            </p:cNvPr>
            <p:cNvSpPr txBox="1"/>
            <p:nvPr/>
          </p:nvSpPr>
          <p:spPr>
            <a:xfrm>
              <a:off x="6816436" y="5121099"/>
              <a:ext cx="3472572" cy="1200329"/>
            </a:xfrm>
            <a:prstGeom prst="rect">
              <a:avLst/>
            </a:prstGeom>
            <a:grpFill/>
            <a:ln>
              <a:noFill/>
            </a:ln>
          </p:spPr>
          <p:txBody>
            <a:bodyPr wrap="square" rtlCol="0">
              <a:spAutoFit/>
            </a:bodyPr>
            <a:lstStyle/>
            <a:p>
              <a:pPr algn="r"/>
              <a:r>
                <a:rPr lang="en-US" b="1" dirty="0">
                  <a:solidFill>
                    <a:schemeClr val="bg1"/>
                  </a:solidFill>
                  <a:latin typeface="Cambria" panose="02040503050406030204" pitchFamily="18" charset="0"/>
                  <a:ea typeface="Cambria" panose="02040503050406030204" pitchFamily="18" charset="0"/>
                </a:rPr>
                <a:t>Mr. Hemanth B R</a:t>
              </a:r>
            </a:p>
            <a:p>
              <a:pPr algn="r"/>
              <a:r>
                <a:rPr lang="en-US" dirty="0">
                  <a:solidFill>
                    <a:schemeClr val="bg1"/>
                  </a:solidFill>
                  <a:latin typeface="Cambria" panose="02040503050406030204" pitchFamily="18" charset="0"/>
                  <a:ea typeface="Cambria" panose="02040503050406030204" pitchFamily="18" charset="0"/>
                </a:rPr>
                <a:t>Assistant Professor, </a:t>
              </a:r>
            </a:p>
            <a:p>
              <a:pPr algn="r"/>
              <a:r>
                <a:rPr lang="en-US" dirty="0">
                  <a:solidFill>
                    <a:schemeClr val="bg1"/>
                  </a:solidFill>
                  <a:latin typeface="Cambria" panose="02040503050406030204" pitchFamily="18" charset="0"/>
                  <a:ea typeface="Cambria" panose="02040503050406030204" pitchFamily="18" charset="0"/>
                </a:rPr>
                <a:t>Dept. of Mechanical Engineering,</a:t>
              </a:r>
            </a:p>
            <a:p>
              <a:pPr algn="r"/>
              <a:r>
                <a:rPr lang="en-US" dirty="0">
                  <a:solidFill>
                    <a:schemeClr val="bg1"/>
                  </a:solidFill>
                  <a:latin typeface="Cambria" panose="02040503050406030204" pitchFamily="18" charset="0"/>
                  <a:ea typeface="Cambria" panose="02040503050406030204" pitchFamily="18" charset="0"/>
                </a:rPr>
                <a:t>ATMECE, Mysuru</a:t>
              </a:r>
              <a:endParaRPr lang="en-IN" dirty="0">
                <a:solidFill>
                  <a:schemeClr val="bg1"/>
                </a:solidFill>
                <a:latin typeface="Cambria" panose="02040503050406030204" pitchFamily="18" charset="0"/>
                <a:ea typeface="Cambria" panose="02040503050406030204" pitchFamily="18" charset="0"/>
              </a:endParaRPr>
            </a:p>
          </p:txBody>
        </p:sp>
      </p:grpSp>
    </p:spTree>
    <p:extLst>
      <p:ext uri="{BB962C8B-B14F-4D97-AF65-F5344CB8AC3E}">
        <p14:creationId xmlns:p14="http://schemas.microsoft.com/office/powerpoint/2010/main" val="3700770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582986" y="614896"/>
            <a:ext cx="5531034"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Components of Ultrasonic machining</a:t>
            </a:r>
            <a:endParaRPr lang="en-IN" sz="2600" dirty="0">
              <a:solidFill>
                <a:srgbClr val="FF0000"/>
              </a:solidFill>
            </a:endParaRPr>
          </a:p>
        </p:txBody>
      </p:sp>
      <p:pic>
        <p:nvPicPr>
          <p:cNvPr id="3" name="Picture 2">
            <a:extLst>
              <a:ext uri="{FF2B5EF4-FFF2-40B4-BE49-F238E27FC236}">
                <a16:creationId xmlns:a16="http://schemas.microsoft.com/office/drawing/2014/main" id="{19BBF4DF-78E3-4C7C-845A-7BDE4165DB57}"/>
              </a:ext>
            </a:extLst>
          </p:cNvPr>
          <p:cNvPicPr>
            <a:picLocks noChangeAspect="1"/>
          </p:cNvPicPr>
          <p:nvPr/>
        </p:nvPicPr>
        <p:blipFill>
          <a:blip r:embed="rId2"/>
          <a:stretch>
            <a:fillRect/>
          </a:stretch>
        </p:blipFill>
        <p:spPr>
          <a:xfrm>
            <a:off x="1969675" y="4094748"/>
            <a:ext cx="8252650" cy="2148356"/>
          </a:xfrm>
          <a:prstGeom prst="rect">
            <a:avLst/>
          </a:prstGeom>
        </p:spPr>
      </p:pic>
      <p:sp>
        <p:nvSpPr>
          <p:cNvPr id="6" name="TextBox 5">
            <a:extLst>
              <a:ext uri="{FF2B5EF4-FFF2-40B4-BE49-F238E27FC236}">
                <a16:creationId xmlns:a16="http://schemas.microsoft.com/office/drawing/2014/main" id="{A44E3D5E-4AA4-4198-9014-419912FC04B6}"/>
              </a:ext>
            </a:extLst>
          </p:cNvPr>
          <p:cNvSpPr txBox="1"/>
          <p:nvPr/>
        </p:nvSpPr>
        <p:spPr>
          <a:xfrm>
            <a:off x="279816" y="1162535"/>
            <a:ext cx="11632367" cy="2932213"/>
          </a:xfrm>
          <a:prstGeom prst="rect">
            <a:avLst/>
          </a:prstGeom>
          <a:noFill/>
        </p:spPr>
        <p:txBody>
          <a:bodyPr wrap="square">
            <a:spAutoFit/>
          </a:bodyPr>
          <a:lstStyle/>
          <a:p>
            <a:pPr marL="457200" indent="-457200">
              <a:lnSpc>
                <a:spcPct val="115000"/>
              </a:lnSpc>
              <a:spcAft>
                <a:spcPts val="1000"/>
              </a:spcAft>
              <a:buFont typeface="+mj-lt"/>
              <a:buAutoNum type="arabicPeriod" startAt="2"/>
            </a:pPr>
            <a:r>
              <a:rPr lang="en-US" sz="20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Tool Holder/Acoustic head </a:t>
            </a:r>
          </a:p>
          <a:p>
            <a:pPr>
              <a:lnSpc>
                <a:spcPct val="115000"/>
              </a:lnSpc>
              <a:spcAft>
                <a:spcPts val="1000"/>
              </a:spcAf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The shape of the tool holder is cylindrical or conical, or a modified cone which helps in magnifying the tool tip vibrations.</a:t>
            </a:r>
          </a:p>
          <a:p>
            <a:pPr>
              <a:lnSpc>
                <a:spcPct val="115000"/>
              </a:lnSpc>
              <a:spcAft>
                <a:spcPts val="1000"/>
              </a:spcAf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 Its function is to increase the tool vibration amplitude and to match the vibrator to the acoustic load. Therefore it must be constructed of a material with good acoustic properties and be highly resistant to fatigue cracking. </a:t>
            </a:r>
          </a:p>
          <a:p>
            <a:pPr>
              <a:lnSpc>
                <a:spcPct val="115000"/>
              </a:lnSpc>
              <a:spcAft>
                <a:spcPts val="1000"/>
              </a:spcAf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Monel and titanium have good acoustic properties and are often used together with stainless steel, which is cheaper. </a:t>
            </a:r>
            <a:endParaRPr lang="en-IN" sz="2000" dirty="0"/>
          </a:p>
        </p:txBody>
      </p:sp>
    </p:spTree>
    <p:extLst>
      <p:ext uri="{BB962C8B-B14F-4D97-AF65-F5344CB8AC3E}">
        <p14:creationId xmlns:p14="http://schemas.microsoft.com/office/powerpoint/2010/main" val="4150608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09974" y="1178542"/>
            <a:ext cx="5546024" cy="3725251"/>
          </a:xfrm>
          <a:prstGeom prst="rect">
            <a:avLst/>
          </a:prstGeom>
          <a:noFill/>
        </p:spPr>
        <p:txBody>
          <a:bodyPr wrap="square">
            <a:spAutoFit/>
          </a:bodyPr>
          <a:lstStyle/>
          <a:p>
            <a:pPr algn="just" hangingPunct="0">
              <a:lnSpc>
                <a:spcPct val="115000"/>
              </a:lnSpc>
              <a:spcAft>
                <a:spcPts val="1000"/>
              </a:spcAft>
              <a:tabLst>
                <a:tab pos="520700" algn="l"/>
              </a:tabLst>
            </a:pPr>
            <a:r>
              <a:rPr lang="en-US" sz="2800" b="1" dirty="0">
                <a:solidFill>
                  <a:srgbClr val="FF0000"/>
                </a:solidFill>
                <a:latin typeface="Times" panose="02020603050405020304" pitchFamily="18" charset="0"/>
                <a:cs typeface="Times New Roman" panose="02020603050405020304" pitchFamily="18" charset="0"/>
              </a:rPr>
              <a:t>3. Abrasive </a:t>
            </a:r>
          </a:p>
          <a:p>
            <a:pPr lvl="0" algn="just" hangingPunct="0">
              <a:lnSpc>
                <a:spcPct val="115000"/>
              </a:lnSpc>
              <a:spcAft>
                <a:spcPts val="1000"/>
              </a:spcAft>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 </a:t>
            </a:r>
            <a:r>
              <a:rPr lang="en-US" sz="2000" b="1" dirty="0">
                <a:solidFill>
                  <a:srgbClr val="009900"/>
                </a:solidFill>
                <a:latin typeface="Times" panose="02020603050405020304" pitchFamily="18" charset="0"/>
                <a:cs typeface="Times New Roman" panose="02020603050405020304" pitchFamily="18" charset="0"/>
              </a:rPr>
              <a:t>Abrasive Slurry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common types of abrasive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Boron carbide (B</a:t>
            </a:r>
            <a:r>
              <a:rPr lang="en-US" sz="1800" baseline="-25000" dirty="0">
                <a:effectLst/>
                <a:latin typeface="Times" panose="02020603050405020304" pitchFamily="18" charset="0"/>
                <a:ea typeface="Times New Roman" panose="02020603050405020304" pitchFamily="18" charset="0"/>
                <a:cs typeface="Times New Roman" panose="02020603050405020304" pitchFamily="18" charset="0"/>
              </a:rPr>
              <a:t>4</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C) good in general, but expensive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Silicon carbide (</a:t>
            </a:r>
            <a:r>
              <a:rPr lang="en-US" sz="1800" dirty="0" err="1">
                <a:effectLst/>
                <a:latin typeface="Times" panose="02020603050405020304" pitchFamily="18" charset="0"/>
                <a:ea typeface="Times New Roman" panose="02020603050405020304" pitchFamily="18" charset="0"/>
                <a:cs typeface="Times New Roman" panose="02020603050405020304" pitchFamily="18" charset="0"/>
              </a:rPr>
              <a:t>SiC</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 glass, germanium, ceramics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Corundum (Al</a:t>
            </a:r>
            <a:r>
              <a:rPr lang="en-US" sz="1800" baseline="-25000" dirty="0">
                <a:effectLst/>
                <a:latin typeface="Times" panose="02020603050405020304" pitchFamily="18" charset="0"/>
                <a:ea typeface="Times New Roman" panose="02020603050405020304" pitchFamily="18" charset="0"/>
                <a:cs typeface="Times New Roman" panose="02020603050405020304" pitchFamily="18" charset="0"/>
              </a:rPr>
              <a:t>2</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O</a:t>
            </a:r>
            <a:r>
              <a:rPr lang="en-US" sz="1800" baseline="-25000" dirty="0">
                <a:effectLst/>
                <a:latin typeface="Times" panose="02020603050405020304" pitchFamily="18" charset="0"/>
                <a:ea typeface="Times New Roman" panose="02020603050405020304" pitchFamily="18" charset="0"/>
                <a:cs typeface="Times New Roman" panose="02020603050405020304" pitchFamily="18" charset="0"/>
              </a:rPr>
              <a:t>3</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 </a:t>
            </a:r>
            <a:r>
              <a:rPr lang="en-US" sz="1800" dirty="0" err="1">
                <a:effectLst/>
                <a:latin typeface="Times" panose="02020603050405020304" pitchFamily="18" charset="0"/>
                <a:ea typeface="Times New Roman" panose="02020603050405020304" pitchFamily="18" charset="0"/>
                <a:cs typeface="Times New Roman" panose="02020603050405020304" pitchFamily="18" charset="0"/>
              </a:rPr>
              <a:t>Aluminium</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 Oxides)</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Diamond (used for rubies , </a:t>
            </a:r>
            <a:r>
              <a:rPr lang="en-US" sz="1800" dirty="0" err="1">
                <a:effectLst/>
                <a:latin typeface="Times" panose="02020603050405020304" pitchFamily="18" charset="0"/>
                <a:ea typeface="Times New Roman" panose="02020603050405020304" pitchFamily="18" charset="0"/>
                <a:cs typeface="Times New Roman" panose="02020603050405020304" pitchFamily="18" charset="0"/>
              </a:rPr>
              <a:t>etc</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Boron silicon-carbide (10% more abrasive than B</a:t>
            </a:r>
            <a:r>
              <a:rPr lang="en-US" sz="1800" baseline="-25000" dirty="0">
                <a:effectLst/>
                <a:latin typeface="Times" panose="02020603050405020304" pitchFamily="18" charset="0"/>
                <a:ea typeface="Times New Roman" panose="02020603050405020304" pitchFamily="18" charset="0"/>
                <a:cs typeface="Times New Roman" panose="02020603050405020304" pitchFamily="18" charset="0"/>
              </a:rPr>
              <a:t>4</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C) </a:t>
            </a:r>
          </a:p>
        </p:txBody>
      </p:sp>
      <p:sp>
        <p:nvSpPr>
          <p:cNvPr id="5" name="TextBox 4">
            <a:extLst>
              <a:ext uri="{FF2B5EF4-FFF2-40B4-BE49-F238E27FC236}">
                <a16:creationId xmlns:a16="http://schemas.microsoft.com/office/drawing/2014/main" id="{35AD6C98-B193-49D8-828A-8DCCF9A4C772}"/>
              </a:ext>
            </a:extLst>
          </p:cNvPr>
          <p:cNvSpPr txBox="1"/>
          <p:nvPr/>
        </p:nvSpPr>
        <p:spPr>
          <a:xfrm>
            <a:off x="3582986" y="614896"/>
            <a:ext cx="5546024"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Components of Ultrasonic machining</a:t>
            </a:r>
            <a:endParaRPr lang="en-IN" sz="2600" dirty="0">
              <a:solidFill>
                <a:srgbClr val="FF0000"/>
              </a:solidFill>
            </a:endParaRPr>
          </a:p>
        </p:txBody>
      </p:sp>
      <p:sp>
        <p:nvSpPr>
          <p:cNvPr id="4" name="TextBox 3">
            <a:extLst>
              <a:ext uri="{FF2B5EF4-FFF2-40B4-BE49-F238E27FC236}">
                <a16:creationId xmlns:a16="http://schemas.microsoft.com/office/drawing/2014/main" id="{2B9BA536-4CA1-408D-976D-32526B08AD4E}"/>
              </a:ext>
            </a:extLst>
          </p:cNvPr>
          <p:cNvSpPr txBox="1"/>
          <p:nvPr/>
        </p:nvSpPr>
        <p:spPr>
          <a:xfrm>
            <a:off x="7863599" y="1713816"/>
            <a:ext cx="3922090" cy="2654701"/>
          </a:xfrm>
          <a:prstGeom prst="rect">
            <a:avLst/>
          </a:prstGeom>
          <a:noFill/>
        </p:spPr>
        <p:txBody>
          <a:bodyPr wrap="square">
            <a:spAutoFit/>
          </a:bodyPr>
          <a:lstStyle/>
          <a:p>
            <a:pPr lvl="0" algn="just" hangingPunct="0">
              <a:lnSpc>
                <a:spcPct val="115000"/>
              </a:lnSpc>
              <a:spcAft>
                <a:spcPts val="1000"/>
              </a:spcAft>
              <a:tabLst>
                <a:tab pos="520700" algn="l"/>
              </a:tabLst>
            </a:pPr>
            <a:r>
              <a:rPr lang="en-US" sz="2000" b="1" dirty="0">
                <a:solidFill>
                  <a:srgbClr val="009900"/>
                </a:solidFill>
                <a:latin typeface="Times" panose="02020603050405020304" pitchFamily="18" charset="0"/>
                <a:cs typeface="Times New Roman" panose="02020603050405020304" pitchFamily="18" charset="0"/>
              </a:rPr>
              <a:t>Liquid</a:t>
            </a:r>
          </a:p>
          <a:p>
            <a:pPr lvl="0" algn="just" hangingPunct="0">
              <a:lnSpc>
                <a:spcPct val="115000"/>
              </a:lnSpc>
              <a:spcAft>
                <a:spcPts val="1000"/>
              </a:spcAft>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 - Water most common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Benzene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Glycerol </a:t>
            </a:r>
          </a:p>
          <a:p>
            <a:pPr marL="285750" lvl="0" indent="-285750" algn="just" hangingPunct="0">
              <a:lnSpc>
                <a:spcPct val="115000"/>
              </a:lnSpc>
              <a:spcAft>
                <a:spcPts val="1000"/>
              </a:spcAft>
              <a:buFontTx/>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Oils </a:t>
            </a:r>
          </a:p>
          <a:p>
            <a:pPr marL="285750" lvl="0" indent="-285750" algn="just" hangingPunct="0">
              <a:lnSpc>
                <a:spcPct val="115000"/>
              </a:lnSpc>
              <a:spcAft>
                <a:spcPts val="1000"/>
              </a:spcAft>
              <a:buFontTx/>
              <a:buChar char="-"/>
              <a:tabLst>
                <a:tab pos="520700" algn="l"/>
              </a:tabLst>
            </a:pPr>
            <a:r>
              <a:rPr lang="en-US" dirty="0">
                <a:latin typeface="Times" panose="02020603050405020304" pitchFamily="18" charset="0"/>
                <a:ea typeface="Times New Roman" panose="02020603050405020304" pitchFamily="18" charset="0"/>
                <a:cs typeface="Times New Roman" panose="02020603050405020304" pitchFamily="18" charset="0"/>
              </a:rPr>
              <a:t>H</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igh viscosity decreases MRR </a:t>
            </a:r>
          </a:p>
        </p:txBody>
      </p:sp>
    </p:spTree>
    <p:extLst>
      <p:ext uri="{BB962C8B-B14F-4D97-AF65-F5344CB8AC3E}">
        <p14:creationId xmlns:p14="http://schemas.microsoft.com/office/powerpoint/2010/main" val="1677412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488176"/>
            <a:ext cx="10528336" cy="4089646"/>
          </a:xfrm>
          <a:prstGeom prst="rect">
            <a:avLst/>
          </a:prstGeom>
          <a:noFill/>
        </p:spPr>
        <p:txBody>
          <a:bodyPr wrap="square">
            <a:spAutoFit/>
          </a:bodyPr>
          <a:lstStyle/>
          <a:p>
            <a:pPr lvl="0" algn="just" hangingPunct="0">
              <a:lnSpc>
                <a:spcPct val="115000"/>
              </a:lnSpc>
              <a:spcAft>
                <a:spcPts val="1000"/>
              </a:spcAft>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 </a:t>
            </a:r>
            <a:r>
              <a:rPr lang="en-US" sz="2400" b="1" dirty="0">
                <a:solidFill>
                  <a:srgbClr val="FF0000"/>
                </a:solidFill>
                <a:latin typeface="Times" panose="02020603050405020304" pitchFamily="18" charset="0"/>
                <a:cs typeface="Times New Roman" panose="02020603050405020304" pitchFamily="18" charset="0"/>
              </a:rPr>
              <a:t>4. Tool </a:t>
            </a:r>
          </a:p>
          <a:p>
            <a:pPr lvl="0" algn="just" hangingPunct="0">
              <a:lnSpc>
                <a:spcPct val="115000"/>
              </a:lnSpc>
              <a:spcAft>
                <a:spcPts val="1000"/>
              </a:spcAft>
              <a:tabLst>
                <a:tab pos="520700" algn="l"/>
              </a:tabLs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a:t>
            </a:r>
            <a:r>
              <a:rPr lang="en-US" sz="2000" dirty="0">
                <a:solidFill>
                  <a:srgbClr val="002060"/>
                </a:solidFill>
                <a:latin typeface="Times" panose="02020603050405020304" pitchFamily="18" charset="0"/>
                <a:cs typeface="Times New Roman" panose="02020603050405020304" pitchFamily="18" charset="0"/>
              </a:rPr>
              <a:t>Tool material should be tough and ductile. Low carbon steels and stainless steels give good performance. </a:t>
            </a:r>
          </a:p>
          <a:p>
            <a:pPr lvl="0" algn="just" hangingPunct="0">
              <a:lnSpc>
                <a:spcPct val="115000"/>
              </a:lnSpc>
              <a:spcAft>
                <a:spcPts val="1000"/>
              </a:spcAft>
              <a:tabLst>
                <a:tab pos="520700" algn="l"/>
              </a:tabLst>
            </a:pPr>
            <a:r>
              <a:rPr lang="en-US" sz="2000" dirty="0">
                <a:latin typeface="Times" panose="02020603050405020304" pitchFamily="18" charset="0"/>
                <a:cs typeface="Times New Roman" panose="02020603050405020304" pitchFamily="18" charset="0"/>
              </a:rPr>
              <a:t>• </a:t>
            </a:r>
            <a:r>
              <a:rPr lang="en-US" sz="2000" dirty="0">
                <a:solidFill>
                  <a:srgbClr val="009900"/>
                </a:solidFill>
                <a:latin typeface="Times" panose="02020603050405020304" pitchFamily="18" charset="0"/>
                <a:cs typeface="Times New Roman" panose="02020603050405020304" pitchFamily="18" charset="0"/>
              </a:rPr>
              <a:t>Tools are usually 25 mm long ; its size is equal to the hole size minus twice the size of abrasives. </a:t>
            </a:r>
          </a:p>
          <a:p>
            <a:pPr lvl="0" algn="just" hangingPunct="0">
              <a:lnSpc>
                <a:spcPct val="115000"/>
              </a:lnSpc>
              <a:spcAft>
                <a:spcPts val="1000"/>
              </a:spcAft>
              <a:tabLst>
                <a:tab pos="520700" algn="l"/>
              </a:tabLst>
            </a:pPr>
            <a:r>
              <a:rPr lang="en-US" sz="2000" dirty="0">
                <a:solidFill>
                  <a:srgbClr val="009900"/>
                </a:solidFill>
                <a:latin typeface="Times" panose="02020603050405020304" pitchFamily="18" charset="0"/>
                <a:cs typeface="Times New Roman" panose="02020603050405020304" pitchFamily="18" charset="0"/>
              </a:rPr>
              <a:t>Tool Size = Hole Size – 2(Size of Abrasives)</a:t>
            </a:r>
          </a:p>
          <a:p>
            <a:pPr lvl="0" algn="just" hangingPunct="0">
              <a:lnSpc>
                <a:spcPct val="115000"/>
              </a:lnSpc>
              <a:spcAft>
                <a:spcPts val="1000"/>
              </a:spcAft>
              <a:tabLst>
                <a:tab pos="520700" algn="l"/>
              </a:tabLst>
            </a:pPr>
            <a:r>
              <a:rPr lang="en-US" sz="2000" dirty="0">
                <a:latin typeface="Times" panose="02020603050405020304" pitchFamily="18" charset="0"/>
                <a:cs typeface="Times New Roman" panose="02020603050405020304" pitchFamily="18" charset="0"/>
              </a:rPr>
              <a:t>• </a:t>
            </a:r>
            <a:r>
              <a:rPr lang="en-US" sz="2000" dirty="0">
                <a:solidFill>
                  <a:srgbClr val="C00000"/>
                </a:solidFill>
                <a:latin typeface="Times" panose="02020603050405020304" pitchFamily="18" charset="0"/>
                <a:cs typeface="Times New Roman" panose="02020603050405020304" pitchFamily="18" charset="0"/>
              </a:rPr>
              <a:t>Mass of tool should be minimum possible so that it does not absorb the ultrasonic energy. </a:t>
            </a:r>
          </a:p>
          <a:p>
            <a:pPr lvl="0" algn="just" hangingPunct="0">
              <a:lnSpc>
                <a:spcPct val="115000"/>
              </a:lnSpc>
              <a:spcAft>
                <a:spcPts val="1000"/>
              </a:spcAft>
              <a:tabLst>
                <a:tab pos="520700" algn="l"/>
              </a:tabLst>
            </a:pPr>
            <a:r>
              <a:rPr lang="en-US" sz="2000" dirty="0">
                <a:latin typeface="Times" panose="02020603050405020304" pitchFamily="18" charset="0"/>
                <a:cs typeface="Times New Roman" panose="02020603050405020304" pitchFamily="18" charset="0"/>
              </a:rPr>
              <a:t>• </a:t>
            </a:r>
            <a:r>
              <a:rPr lang="en-US" sz="2000" dirty="0">
                <a:solidFill>
                  <a:srgbClr val="7030A0"/>
                </a:solidFill>
                <a:latin typeface="Times" panose="02020603050405020304" pitchFamily="18" charset="0"/>
                <a:cs typeface="Times New Roman" panose="02020603050405020304" pitchFamily="18" charset="0"/>
              </a:rPr>
              <a:t>It is important to realize that finishing or polishing operations on the tools are sometimes necessary because their surface finish will be reproduced in the workpiece. </a:t>
            </a:r>
          </a:p>
          <a:p>
            <a:pPr lvl="0" algn="just" hangingPunct="0">
              <a:lnSpc>
                <a:spcPct val="115000"/>
              </a:lnSpc>
              <a:spcAft>
                <a:spcPts val="1000"/>
              </a:spcAft>
              <a:tabLst>
                <a:tab pos="520700" algn="l"/>
              </a:tabLst>
            </a:pPr>
            <a:r>
              <a:rPr lang="en-US" sz="2000" dirty="0">
                <a:latin typeface="Times" panose="02020603050405020304" pitchFamily="18" charset="0"/>
                <a:cs typeface="Times New Roman" panose="02020603050405020304" pitchFamily="18" charset="0"/>
              </a:rPr>
              <a:t>• Tool and toolholder are often attached by silver brazing.</a:t>
            </a:r>
            <a:endParaRPr lang="en-IN" sz="2000" dirty="0">
              <a:latin typeface="Times"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597976" y="839748"/>
            <a:ext cx="5531034"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Components of Ultrasonic machining</a:t>
            </a:r>
            <a:endParaRPr lang="en-IN" sz="2600" dirty="0">
              <a:solidFill>
                <a:srgbClr val="FF0000"/>
              </a:solidFill>
            </a:endParaRPr>
          </a:p>
        </p:txBody>
      </p:sp>
    </p:spTree>
    <p:extLst>
      <p:ext uri="{BB962C8B-B14F-4D97-AF65-F5344CB8AC3E}">
        <p14:creationId xmlns:p14="http://schemas.microsoft.com/office/powerpoint/2010/main" val="2492225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504979"/>
            <a:ext cx="10528336" cy="3848041"/>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Machining occurs when the abrasive particles, suspended in the slurry between the tool and workpiece, are struck by the downstroke of the vibration tool.</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The impact propels the particles across the cutting gap, hammering them into the surface of both tool and workpiece. Collapse of the cavitation bubbles in the abrasive suspension results in very high local pressures.</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Under the action of the associated shock waves on the abrasive particles, micro cracks are generated at the interface of the workpiece – brittle fracture.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The brittle fracture lead to chipping of particles from the workpiece.</a:t>
            </a:r>
            <a:endParaRPr lang="en-IN" sz="2400" dirty="0"/>
          </a:p>
        </p:txBody>
      </p:sp>
      <p:sp>
        <p:nvSpPr>
          <p:cNvPr id="5" name="TextBox 4">
            <a:extLst>
              <a:ext uri="{FF2B5EF4-FFF2-40B4-BE49-F238E27FC236}">
                <a16:creationId xmlns:a16="http://schemas.microsoft.com/office/drawing/2014/main" id="{35AD6C98-B193-49D8-828A-8DCCF9A4C772}"/>
              </a:ext>
            </a:extLst>
          </p:cNvPr>
          <p:cNvSpPr txBox="1"/>
          <p:nvPr/>
        </p:nvSpPr>
        <p:spPr>
          <a:xfrm>
            <a:off x="2578645" y="794480"/>
            <a:ext cx="8109342"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Mechanism of Metal Removal in  Ultrasonic machining</a:t>
            </a:r>
            <a:endParaRPr lang="en-IN" sz="2600" dirty="0">
              <a:solidFill>
                <a:srgbClr val="FF0000"/>
              </a:solidFill>
            </a:endParaRPr>
          </a:p>
        </p:txBody>
      </p:sp>
    </p:spTree>
    <p:extLst>
      <p:ext uri="{BB962C8B-B14F-4D97-AF65-F5344CB8AC3E}">
        <p14:creationId xmlns:p14="http://schemas.microsoft.com/office/powerpoint/2010/main" val="2953800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845580" y="760275"/>
            <a:ext cx="4500840" cy="646331"/>
          </a:xfrm>
          <a:prstGeom prst="rect">
            <a:avLst/>
          </a:prstGeom>
          <a:noFill/>
        </p:spPr>
        <p:txBody>
          <a:bodyPr wrap="square">
            <a:spAutoFit/>
          </a:bodyPr>
          <a:lstStyle/>
          <a:p>
            <a:r>
              <a:rPr lang="en-US" sz="3600" dirty="0">
                <a:solidFill>
                  <a:schemeClr val="accent6">
                    <a:lumMod val="75000"/>
                  </a:schemeClr>
                </a:solidFill>
                <a:latin typeface="Impact" pitchFamily="34" charset="0"/>
              </a:rPr>
              <a:t>Tool feed mechanism</a:t>
            </a:r>
            <a:endParaRPr lang="en-IN" sz="3600" dirty="0"/>
          </a:p>
        </p:txBody>
      </p:sp>
      <p:pic>
        <p:nvPicPr>
          <p:cNvPr id="7" name="Content Placeholder 3" descr="C:\Documents and Settings\raghav16\Local Settings\Temporary Internet Files\Content.Word\New Doc 1_5.jpg">
            <a:extLst>
              <a:ext uri="{FF2B5EF4-FFF2-40B4-BE49-F238E27FC236}">
                <a16:creationId xmlns:a16="http://schemas.microsoft.com/office/drawing/2014/main" id="{9E4036DD-2936-4E28-8D70-2D67F609DD97}"/>
              </a:ext>
            </a:extLst>
          </p:cNvPr>
          <p:cNvPicPr>
            <a:picLocks noGrp="1"/>
          </p:cNvPicPr>
          <p:nvPr>
            <p:ph idx="1"/>
          </p:nvPr>
        </p:nvPicPr>
        <p:blipFill>
          <a:blip r:embed="rId2" cstate="print"/>
          <a:srcRect/>
          <a:stretch>
            <a:fillRect/>
          </a:stretch>
        </p:blipFill>
        <p:spPr bwMode="auto">
          <a:xfrm>
            <a:off x="3370590" y="1406606"/>
            <a:ext cx="5450820" cy="4800600"/>
          </a:xfrm>
          <a:prstGeom prst="rect">
            <a:avLst/>
          </a:prstGeom>
          <a:noFill/>
          <a:ln w="9525">
            <a:noFill/>
            <a:miter lim="800000"/>
            <a:headEnd/>
            <a:tailEnd/>
          </a:ln>
        </p:spPr>
      </p:pic>
    </p:spTree>
    <p:extLst>
      <p:ext uri="{BB962C8B-B14F-4D97-AF65-F5344CB8AC3E}">
        <p14:creationId xmlns:p14="http://schemas.microsoft.com/office/powerpoint/2010/main" val="2709957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Arrow: Chevron 54">
            <a:extLst>
              <a:ext uri="{FF2B5EF4-FFF2-40B4-BE49-F238E27FC236}">
                <a16:creationId xmlns:a16="http://schemas.microsoft.com/office/drawing/2014/main" id="{E9E5ED56-FE29-4478-8493-6B5F2835DA2A}"/>
              </a:ext>
            </a:extLst>
          </p:cNvPr>
          <p:cNvSpPr/>
          <p:nvPr/>
        </p:nvSpPr>
        <p:spPr>
          <a:xfrm flipH="1">
            <a:off x="3962402" y="1350736"/>
            <a:ext cx="219526" cy="373743"/>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Arrow: Chevron 61">
            <a:extLst>
              <a:ext uri="{FF2B5EF4-FFF2-40B4-BE49-F238E27FC236}">
                <a16:creationId xmlns:a16="http://schemas.microsoft.com/office/drawing/2014/main" id="{BD74EF98-43BF-4A15-8199-2C0473B7D7BA}"/>
              </a:ext>
            </a:extLst>
          </p:cNvPr>
          <p:cNvSpPr/>
          <p:nvPr/>
        </p:nvSpPr>
        <p:spPr>
          <a:xfrm flipH="1">
            <a:off x="3957415" y="3351723"/>
            <a:ext cx="219526" cy="373743"/>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Arrow: Chevron 65">
            <a:extLst>
              <a:ext uri="{FF2B5EF4-FFF2-40B4-BE49-F238E27FC236}">
                <a16:creationId xmlns:a16="http://schemas.microsoft.com/office/drawing/2014/main" id="{74B29635-8210-44EA-ACC4-D3F0CDB12923}"/>
              </a:ext>
            </a:extLst>
          </p:cNvPr>
          <p:cNvSpPr/>
          <p:nvPr/>
        </p:nvSpPr>
        <p:spPr>
          <a:xfrm flipH="1">
            <a:off x="3952428" y="5352710"/>
            <a:ext cx="219526" cy="373743"/>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Arrow: Chevron 69">
            <a:extLst>
              <a:ext uri="{FF2B5EF4-FFF2-40B4-BE49-F238E27FC236}">
                <a16:creationId xmlns:a16="http://schemas.microsoft.com/office/drawing/2014/main" id="{34544480-2E58-4927-8865-AD97847E1A22}"/>
              </a:ext>
            </a:extLst>
          </p:cNvPr>
          <p:cNvSpPr/>
          <p:nvPr/>
        </p:nvSpPr>
        <p:spPr>
          <a:xfrm>
            <a:off x="8186058" y="1377044"/>
            <a:ext cx="219526" cy="373743"/>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Arrow: Chevron 73">
            <a:extLst>
              <a:ext uri="{FF2B5EF4-FFF2-40B4-BE49-F238E27FC236}">
                <a16:creationId xmlns:a16="http://schemas.microsoft.com/office/drawing/2014/main" id="{F5C80D96-9CEE-4F73-A138-CD8DD743692B}"/>
              </a:ext>
            </a:extLst>
          </p:cNvPr>
          <p:cNvSpPr/>
          <p:nvPr/>
        </p:nvSpPr>
        <p:spPr>
          <a:xfrm>
            <a:off x="8231871" y="3386761"/>
            <a:ext cx="219526" cy="373743"/>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Arrow: Chevron 77">
            <a:extLst>
              <a:ext uri="{FF2B5EF4-FFF2-40B4-BE49-F238E27FC236}">
                <a16:creationId xmlns:a16="http://schemas.microsoft.com/office/drawing/2014/main" id="{F47CE493-7DC6-4216-A2E0-0901BF1AE30D}"/>
              </a:ext>
            </a:extLst>
          </p:cNvPr>
          <p:cNvSpPr/>
          <p:nvPr/>
        </p:nvSpPr>
        <p:spPr>
          <a:xfrm>
            <a:off x="8298093" y="5387748"/>
            <a:ext cx="219526" cy="373743"/>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5" name="Group 14">
            <a:extLst>
              <a:ext uri="{FF2B5EF4-FFF2-40B4-BE49-F238E27FC236}">
                <a16:creationId xmlns:a16="http://schemas.microsoft.com/office/drawing/2014/main" id="{4B749AE1-E0E0-41D6-ADEF-BD5D20048466}"/>
              </a:ext>
            </a:extLst>
          </p:cNvPr>
          <p:cNvGrpSpPr/>
          <p:nvPr/>
        </p:nvGrpSpPr>
        <p:grpSpPr>
          <a:xfrm>
            <a:off x="6226630" y="683080"/>
            <a:ext cx="2123166" cy="1709056"/>
            <a:chOff x="5055054" y="2587172"/>
            <a:chExt cx="2123166" cy="1709056"/>
          </a:xfrm>
        </p:grpSpPr>
        <p:sp>
          <p:nvSpPr>
            <p:cNvPr id="16" name="Oval 15">
              <a:extLst>
                <a:ext uri="{FF2B5EF4-FFF2-40B4-BE49-F238E27FC236}">
                  <a16:creationId xmlns:a16="http://schemas.microsoft.com/office/drawing/2014/main" id="{CF88E928-D0A6-49FA-9B37-98D05DCEAC9D}"/>
                </a:ext>
              </a:extLst>
            </p:cNvPr>
            <p:cNvSpPr/>
            <p:nvPr/>
          </p:nvSpPr>
          <p:spPr>
            <a:xfrm>
              <a:off x="5055054" y="2712358"/>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a:extLst>
                <a:ext uri="{FF2B5EF4-FFF2-40B4-BE49-F238E27FC236}">
                  <a16:creationId xmlns:a16="http://schemas.microsoft.com/office/drawing/2014/main" id="{E41AE908-7F07-4FB9-A7C0-D34CB2E1A7B5}"/>
                </a:ext>
              </a:extLst>
            </p:cNvPr>
            <p:cNvSpPr/>
            <p:nvPr/>
          </p:nvSpPr>
          <p:spPr>
            <a:xfrm>
              <a:off x="6597649" y="2661559"/>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Rounded Corners 17">
              <a:extLst>
                <a:ext uri="{FF2B5EF4-FFF2-40B4-BE49-F238E27FC236}">
                  <a16:creationId xmlns:a16="http://schemas.microsoft.com/office/drawing/2014/main" id="{2F8DA944-437A-4159-BD76-C1842CCAD0A4}"/>
                </a:ext>
              </a:extLst>
            </p:cNvPr>
            <p:cNvSpPr/>
            <p:nvPr/>
          </p:nvSpPr>
          <p:spPr>
            <a:xfrm>
              <a:off x="5254172" y="2587172"/>
              <a:ext cx="1683657" cy="1683657"/>
            </a:xfrm>
            <a:prstGeom prst="roundRect">
              <a:avLst>
                <a:gd name="adj" fmla="val 11495"/>
              </a:avLst>
            </a:prstGeom>
            <a:solidFill>
              <a:srgbClr val="FF9C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E23CB1A0-6FA2-486B-B4BA-531FA111AEB9}"/>
                </a:ext>
              </a:extLst>
            </p:cNvPr>
            <p:cNvSpPr/>
            <p:nvPr/>
          </p:nvSpPr>
          <p:spPr>
            <a:xfrm>
              <a:off x="5254171" y="3429000"/>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EA5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0" name="Group 19">
              <a:extLst>
                <a:ext uri="{FF2B5EF4-FFF2-40B4-BE49-F238E27FC236}">
                  <a16:creationId xmlns:a16="http://schemas.microsoft.com/office/drawing/2014/main" id="{D4FCE4C3-F343-4152-B284-0634A3F85036}"/>
                </a:ext>
              </a:extLst>
            </p:cNvPr>
            <p:cNvGrpSpPr/>
            <p:nvPr/>
          </p:nvGrpSpPr>
          <p:grpSpPr>
            <a:xfrm>
              <a:off x="5353958" y="2686958"/>
              <a:ext cx="1484085" cy="1484084"/>
              <a:chOff x="8091714" y="3008086"/>
              <a:chExt cx="1683658" cy="1683657"/>
            </a:xfrm>
          </p:grpSpPr>
          <p:sp>
            <p:nvSpPr>
              <p:cNvPr id="21" name="Rectangle: Rounded Corners 20">
                <a:extLst>
                  <a:ext uri="{FF2B5EF4-FFF2-40B4-BE49-F238E27FC236}">
                    <a16:creationId xmlns:a16="http://schemas.microsoft.com/office/drawing/2014/main" id="{304CA697-EEE3-4C95-821D-4E6BE49751FE}"/>
                  </a:ext>
                </a:extLst>
              </p:cNvPr>
              <p:cNvSpPr/>
              <p:nvPr/>
            </p:nvSpPr>
            <p:spPr>
              <a:xfrm>
                <a:off x="8091715" y="3008086"/>
                <a:ext cx="1683657" cy="1683657"/>
              </a:xfrm>
              <a:prstGeom prst="roundRect">
                <a:avLst>
                  <a:gd name="adj" fmla="val 1149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Shape 21">
                <a:extLst>
                  <a:ext uri="{FF2B5EF4-FFF2-40B4-BE49-F238E27FC236}">
                    <a16:creationId xmlns:a16="http://schemas.microsoft.com/office/drawing/2014/main" id="{12E49212-EAEF-4104-9814-588C4FC08329}"/>
                  </a:ext>
                </a:extLst>
              </p:cNvPr>
              <p:cNvSpPr/>
              <p:nvPr/>
            </p:nvSpPr>
            <p:spPr>
              <a:xfrm>
                <a:off x="8091714" y="3849914"/>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1D7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14" name="Group 13">
            <a:extLst>
              <a:ext uri="{FF2B5EF4-FFF2-40B4-BE49-F238E27FC236}">
                <a16:creationId xmlns:a16="http://schemas.microsoft.com/office/drawing/2014/main" id="{8B9BF47A-63A3-49F8-A865-BB83AA1958A9}"/>
              </a:ext>
            </a:extLst>
          </p:cNvPr>
          <p:cNvGrpSpPr/>
          <p:nvPr/>
        </p:nvGrpSpPr>
        <p:grpSpPr>
          <a:xfrm>
            <a:off x="4082597" y="671286"/>
            <a:ext cx="2123166" cy="1709056"/>
            <a:chOff x="5055054" y="2587172"/>
            <a:chExt cx="2123166" cy="1709056"/>
          </a:xfrm>
        </p:grpSpPr>
        <p:sp>
          <p:nvSpPr>
            <p:cNvPr id="13" name="Oval 12">
              <a:extLst>
                <a:ext uri="{FF2B5EF4-FFF2-40B4-BE49-F238E27FC236}">
                  <a16:creationId xmlns:a16="http://schemas.microsoft.com/office/drawing/2014/main" id="{A91306E0-82D9-42DD-971D-EF4D706943C0}"/>
                </a:ext>
              </a:extLst>
            </p:cNvPr>
            <p:cNvSpPr/>
            <p:nvPr/>
          </p:nvSpPr>
          <p:spPr>
            <a:xfrm>
              <a:off x="5055054" y="2712358"/>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EAEABB31-DD8C-4490-8D5A-6118A2D7E159}"/>
                </a:ext>
              </a:extLst>
            </p:cNvPr>
            <p:cNvSpPr/>
            <p:nvPr/>
          </p:nvSpPr>
          <p:spPr>
            <a:xfrm>
              <a:off x="6597649" y="2661559"/>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6BAB66B9-1320-4CD2-9B3A-D676BB391558}"/>
                </a:ext>
              </a:extLst>
            </p:cNvPr>
            <p:cNvSpPr/>
            <p:nvPr/>
          </p:nvSpPr>
          <p:spPr>
            <a:xfrm>
              <a:off x="5254172" y="2587172"/>
              <a:ext cx="1683657" cy="1683657"/>
            </a:xfrm>
            <a:prstGeom prst="roundRect">
              <a:avLst>
                <a:gd name="adj" fmla="val 11495"/>
              </a:avLst>
            </a:prstGeom>
            <a:solidFill>
              <a:srgbClr val="C0EA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6AB42DDF-2FAF-4B15-AF2B-EF131013C450}"/>
                </a:ext>
              </a:extLst>
            </p:cNvPr>
            <p:cNvSpPr/>
            <p:nvPr/>
          </p:nvSpPr>
          <p:spPr>
            <a:xfrm>
              <a:off x="5254171" y="3429000"/>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83CC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D808F67F-C6F4-43A9-A346-12D717C5D38C}"/>
                </a:ext>
              </a:extLst>
            </p:cNvPr>
            <p:cNvGrpSpPr/>
            <p:nvPr/>
          </p:nvGrpSpPr>
          <p:grpSpPr>
            <a:xfrm>
              <a:off x="5353958" y="2686958"/>
              <a:ext cx="1484085" cy="1484084"/>
              <a:chOff x="8091714" y="3008086"/>
              <a:chExt cx="1683658" cy="1683657"/>
            </a:xfrm>
          </p:grpSpPr>
          <p:sp>
            <p:nvSpPr>
              <p:cNvPr id="9" name="Rectangle: Rounded Corners 8">
                <a:extLst>
                  <a:ext uri="{FF2B5EF4-FFF2-40B4-BE49-F238E27FC236}">
                    <a16:creationId xmlns:a16="http://schemas.microsoft.com/office/drawing/2014/main" id="{14E59A17-C52C-4A23-B785-F56C31178E2F}"/>
                  </a:ext>
                </a:extLst>
              </p:cNvPr>
              <p:cNvSpPr/>
              <p:nvPr/>
            </p:nvSpPr>
            <p:spPr>
              <a:xfrm>
                <a:off x="8091715" y="3008086"/>
                <a:ext cx="1683657" cy="1683657"/>
              </a:xfrm>
              <a:prstGeom prst="roundRect">
                <a:avLst>
                  <a:gd name="adj" fmla="val 1149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C5EEA4B1-D57D-4DFA-8932-C232377C3F0B}"/>
                  </a:ext>
                </a:extLst>
              </p:cNvPr>
              <p:cNvSpPr/>
              <p:nvPr/>
            </p:nvSpPr>
            <p:spPr>
              <a:xfrm>
                <a:off x="8091714" y="3849914"/>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1D7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31" name="Group 30">
            <a:extLst>
              <a:ext uri="{FF2B5EF4-FFF2-40B4-BE49-F238E27FC236}">
                <a16:creationId xmlns:a16="http://schemas.microsoft.com/office/drawing/2014/main" id="{52DC54D5-566F-42B3-A18A-5B386CDB8651}"/>
              </a:ext>
            </a:extLst>
          </p:cNvPr>
          <p:cNvGrpSpPr/>
          <p:nvPr/>
        </p:nvGrpSpPr>
        <p:grpSpPr>
          <a:xfrm>
            <a:off x="6247497" y="2744562"/>
            <a:ext cx="2123166" cy="1709056"/>
            <a:chOff x="5055054" y="2587172"/>
            <a:chExt cx="2123166" cy="1709056"/>
          </a:xfrm>
        </p:grpSpPr>
        <p:sp>
          <p:nvSpPr>
            <p:cNvPr id="32" name="Oval 31">
              <a:extLst>
                <a:ext uri="{FF2B5EF4-FFF2-40B4-BE49-F238E27FC236}">
                  <a16:creationId xmlns:a16="http://schemas.microsoft.com/office/drawing/2014/main" id="{04C7EC42-9C7E-472B-9F76-E13546E4FF83}"/>
                </a:ext>
              </a:extLst>
            </p:cNvPr>
            <p:cNvSpPr/>
            <p:nvPr/>
          </p:nvSpPr>
          <p:spPr>
            <a:xfrm>
              <a:off x="5055054" y="2712358"/>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val 32">
              <a:extLst>
                <a:ext uri="{FF2B5EF4-FFF2-40B4-BE49-F238E27FC236}">
                  <a16:creationId xmlns:a16="http://schemas.microsoft.com/office/drawing/2014/main" id="{4A5F05ED-9045-4F66-9A3D-D5CDA1C8ECBE}"/>
                </a:ext>
              </a:extLst>
            </p:cNvPr>
            <p:cNvSpPr/>
            <p:nvPr/>
          </p:nvSpPr>
          <p:spPr>
            <a:xfrm>
              <a:off x="6597649" y="2661559"/>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Rounded Corners 33">
              <a:extLst>
                <a:ext uri="{FF2B5EF4-FFF2-40B4-BE49-F238E27FC236}">
                  <a16:creationId xmlns:a16="http://schemas.microsoft.com/office/drawing/2014/main" id="{31B1A6D1-4E71-4A01-8234-79C102A4A1FC}"/>
                </a:ext>
              </a:extLst>
            </p:cNvPr>
            <p:cNvSpPr/>
            <p:nvPr/>
          </p:nvSpPr>
          <p:spPr>
            <a:xfrm>
              <a:off x="5254172" y="2587172"/>
              <a:ext cx="1683657" cy="1683657"/>
            </a:xfrm>
            <a:prstGeom prst="roundRect">
              <a:avLst>
                <a:gd name="adj" fmla="val 11495"/>
              </a:avLst>
            </a:prstGeom>
            <a:solidFill>
              <a:srgbClr val="FFD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839D3DA0-8F2B-49EC-9505-94DDD7A8BA50}"/>
                </a:ext>
              </a:extLst>
            </p:cNvPr>
            <p:cNvSpPr/>
            <p:nvPr/>
          </p:nvSpPr>
          <p:spPr>
            <a:xfrm>
              <a:off x="5254171" y="3429000"/>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EF91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6" name="Group 35">
              <a:extLst>
                <a:ext uri="{FF2B5EF4-FFF2-40B4-BE49-F238E27FC236}">
                  <a16:creationId xmlns:a16="http://schemas.microsoft.com/office/drawing/2014/main" id="{9AC56F40-D832-4041-8651-40058A239055}"/>
                </a:ext>
              </a:extLst>
            </p:cNvPr>
            <p:cNvGrpSpPr/>
            <p:nvPr/>
          </p:nvGrpSpPr>
          <p:grpSpPr>
            <a:xfrm>
              <a:off x="5353958" y="2686958"/>
              <a:ext cx="1484085" cy="1484084"/>
              <a:chOff x="8091714" y="3008086"/>
              <a:chExt cx="1683658" cy="1683657"/>
            </a:xfrm>
          </p:grpSpPr>
          <p:sp>
            <p:nvSpPr>
              <p:cNvPr id="37" name="Rectangle: Rounded Corners 36">
                <a:extLst>
                  <a:ext uri="{FF2B5EF4-FFF2-40B4-BE49-F238E27FC236}">
                    <a16:creationId xmlns:a16="http://schemas.microsoft.com/office/drawing/2014/main" id="{64E01844-BA8A-4744-BE54-788D9E2E8478}"/>
                  </a:ext>
                </a:extLst>
              </p:cNvPr>
              <p:cNvSpPr/>
              <p:nvPr/>
            </p:nvSpPr>
            <p:spPr>
              <a:xfrm>
                <a:off x="8091715" y="3008086"/>
                <a:ext cx="1683657" cy="1683657"/>
              </a:xfrm>
              <a:prstGeom prst="roundRect">
                <a:avLst>
                  <a:gd name="adj" fmla="val 1149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Freeform: Shape 37">
                <a:extLst>
                  <a:ext uri="{FF2B5EF4-FFF2-40B4-BE49-F238E27FC236}">
                    <a16:creationId xmlns:a16="http://schemas.microsoft.com/office/drawing/2014/main" id="{FD61D3BE-9F22-48AF-8707-1C48E71A38F0}"/>
                  </a:ext>
                </a:extLst>
              </p:cNvPr>
              <p:cNvSpPr/>
              <p:nvPr/>
            </p:nvSpPr>
            <p:spPr>
              <a:xfrm>
                <a:off x="8091714" y="3849914"/>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1D7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23" name="Group 22">
            <a:extLst>
              <a:ext uri="{FF2B5EF4-FFF2-40B4-BE49-F238E27FC236}">
                <a16:creationId xmlns:a16="http://schemas.microsoft.com/office/drawing/2014/main" id="{A7E7B60F-E34A-49B4-8F6A-8F01459AB602}"/>
              </a:ext>
            </a:extLst>
          </p:cNvPr>
          <p:cNvGrpSpPr/>
          <p:nvPr/>
        </p:nvGrpSpPr>
        <p:grpSpPr>
          <a:xfrm>
            <a:off x="4103464" y="2732768"/>
            <a:ext cx="2123166" cy="1709056"/>
            <a:chOff x="5055054" y="2587172"/>
            <a:chExt cx="2123166" cy="1709056"/>
          </a:xfrm>
        </p:grpSpPr>
        <p:sp>
          <p:nvSpPr>
            <p:cNvPr id="24" name="Oval 23">
              <a:extLst>
                <a:ext uri="{FF2B5EF4-FFF2-40B4-BE49-F238E27FC236}">
                  <a16:creationId xmlns:a16="http://schemas.microsoft.com/office/drawing/2014/main" id="{46E40174-3741-4AE4-B9E6-1A7D4AEBE9F2}"/>
                </a:ext>
              </a:extLst>
            </p:cNvPr>
            <p:cNvSpPr/>
            <p:nvPr/>
          </p:nvSpPr>
          <p:spPr>
            <a:xfrm>
              <a:off x="5055054" y="2712358"/>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Oval 24">
              <a:extLst>
                <a:ext uri="{FF2B5EF4-FFF2-40B4-BE49-F238E27FC236}">
                  <a16:creationId xmlns:a16="http://schemas.microsoft.com/office/drawing/2014/main" id="{0EE2AFFA-2241-404B-8028-4E55C538A5BF}"/>
                </a:ext>
              </a:extLst>
            </p:cNvPr>
            <p:cNvSpPr/>
            <p:nvPr/>
          </p:nvSpPr>
          <p:spPr>
            <a:xfrm>
              <a:off x="6597649" y="2661559"/>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Rounded Corners 25">
              <a:extLst>
                <a:ext uri="{FF2B5EF4-FFF2-40B4-BE49-F238E27FC236}">
                  <a16:creationId xmlns:a16="http://schemas.microsoft.com/office/drawing/2014/main" id="{A5360612-B048-47C0-B807-0EB49C167183}"/>
                </a:ext>
              </a:extLst>
            </p:cNvPr>
            <p:cNvSpPr/>
            <p:nvPr/>
          </p:nvSpPr>
          <p:spPr>
            <a:xfrm>
              <a:off x="5254172" y="2587172"/>
              <a:ext cx="1683657" cy="1683657"/>
            </a:xfrm>
            <a:prstGeom prst="roundRect">
              <a:avLst>
                <a:gd name="adj" fmla="val 11495"/>
              </a:avLst>
            </a:prstGeom>
            <a:solidFill>
              <a:srgbClr val="DDC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Shape 26">
              <a:extLst>
                <a:ext uri="{FF2B5EF4-FFF2-40B4-BE49-F238E27FC236}">
                  <a16:creationId xmlns:a16="http://schemas.microsoft.com/office/drawing/2014/main" id="{C9F7B99F-B688-4AE6-BAA2-086AAFEB0629}"/>
                </a:ext>
              </a:extLst>
            </p:cNvPr>
            <p:cNvSpPr/>
            <p:nvPr/>
          </p:nvSpPr>
          <p:spPr>
            <a:xfrm>
              <a:off x="5254171" y="3429000"/>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9B86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8" name="Group 27">
              <a:extLst>
                <a:ext uri="{FF2B5EF4-FFF2-40B4-BE49-F238E27FC236}">
                  <a16:creationId xmlns:a16="http://schemas.microsoft.com/office/drawing/2014/main" id="{BAB72372-BDCC-4AA2-B908-7D818EBE9C24}"/>
                </a:ext>
              </a:extLst>
            </p:cNvPr>
            <p:cNvGrpSpPr/>
            <p:nvPr/>
          </p:nvGrpSpPr>
          <p:grpSpPr>
            <a:xfrm>
              <a:off x="5353958" y="2686958"/>
              <a:ext cx="1484085" cy="1484084"/>
              <a:chOff x="8091714" y="3008086"/>
              <a:chExt cx="1683658" cy="1683657"/>
            </a:xfrm>
          </p:grpSpPr>
          <p:sp>
            <p:nvSpPr>
              <p:cNvPr id="29" name="Rectangle: Rounded Corners 28">
                <a:extLst>
                  <a:ext uri="{FF2B5EF4-FFF2-40B4-BE49-F238E27FC236}">
                    <a16:creationId xmlns:a16="http://schemas.microsoft.com/office/drawing/2014/main" id="{73E528B9-20FA-4F78-A604-4250907603F8}"/>
                  </a:ext>
                </a:extLst>
              </p:cNvPr>
              <p:cNvSpPr/>
              <p:nvPr/>
            </p:nvSpPr>
            <p:spPr>
              <a:xfrm>
                <a:off x="8091715" y="3008086"/>
                <a:ext cx="1683657" cy="1683657"/>
              </a:xfrm>
              <a:prstGeom prst="roundRect">
                <a:avLst>
                  <a:gd name="adj" fmla="val 1149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reeform: Shape 29">
                <a:extLst>
                  <a:ext uri="{FF2B5EF4-FFF2-40B4-BE49-F238E27FC236}">
                    <a16:creationId xmlns:a16="http://schemas.microsoft.com/office/drawing/2014/main" id="{48148144-3A7A-4679-9478-B35BF728000F}"/>
                  </a:ext>
                </a:extLst>
              </p:cNvPr>
              <p:cNvSpPr/>
              <p:nvPr/>
            </p:nvSpPr>
            <p:spPr>
              <a:xfrm>
                <a:off x="8091714" y="3849914"/>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1D7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39" name="Group 38">
            <a:extLst>
              <a:ext uri="{FF2B5EF4-FFF2-40B4-BE49-F238E27FC236}">
                <a16:creationId xmlns:a16="http://schemas.microsoft.com/office/drawing/2014/main" id="{32753B6B-C1FD-472F-8E81-4E6EF3E781FB}"/>
              </a:ext>
            </a:extLst>
          </p:cNvPr>
          <p:cNvGrpSpPr/>
          <p:nvPr/>
        </p:nvGrpSpPr>
        <p:grpSpPr>
          <a:xfrm>
            <a:off x="4124331" y="4794250"/>
            <a:ext cx="2123166" cy="1709056"/>
            <a:chOff x="5055054" y="2587172"/>
            <a:chExt cx="2123166" cy="1709056"/>
          </a:xfrm>
        </p:grpSpPr>
        <p:sp>
          <p:nvSpPr>
            <p:cNvPr id="40" name="Oval 39">
              <a:extLst>
                <a:ext uri="{FF2B5EF4-FFF2-40B4-BE49-F238E27FC236}">
                  <a16:creationId xmlns:a16="http://schemas.microsoft.com/office/drawing/2014/main" id="{D6ED4103-6BB8-4725-B06F-E13C5BF11BA8}"/>
                </a:ext>
              </a:extLst>
            </p:cNvPr>
            <p:cNvSpPr/>
            <p:nvPr/>
          </p:nvSpPr>
          <p:spPr>
            <a:xfrm>
              <a:off x="5055054" y="2712358"/>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Oval 40">
              <a:extLst>
                <a:ext uri="{FF2B5EF4-FFF2-40B4-BE49-F238E27FC236}">
                  <a16:creationId xmlns:a16="http://schemas.microsoft.com/office/drawing/2014/main" id="{B62CE44E-F7DC-4EAF-AD57-6E75C6CB5774}"/>
                </a:ext>
              </a:extLst>
            </p:cNvPr>
            <p:cNvSpPr/>
            <p:nvPr/>
          </p:nvSpPr>
          <p:spPr>
            <a:xfrm>
              <a:off x="6597649" y="2661559"/>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Rounded Corners 41">
              <a:extLst>
                <a:ext uri="{FF2B5EF4-FFF2-40B4-BE49-F238E27FC236}">
                  <a16:creationId xmlns:a16="http://schemas.microsoft.com/office/drawing/2014/main" id="{F2138274-C524-4F72-B5BD-D599BCFD1A94}"/>
                </a:ext>
              </a:extLst>
            </p:cNvPr>
            <p:cNvSpPr/>
            <p:nvPr/>
          </p:nvSpPr>
          <p:spPr>
            <a:xfrm>
              <a:off x="5254172" y="2587172"/>
              <a:ext cx="1683657" cy="1683657"/>
            </a:xfrm>
            <a:prstGeom prst="roundRect">
              <a:avLst>
                <a:gd name="adj" fmla="val 11495"/>
              </a:avLst>
            </a:prstGeom>
            <a:solidFill>
              <a:srgbClr val="84F4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7CAC7EB3-13EA-4F0A-AA16-98397FBDC63B}"/>
                </a:ext>
              </a:extLst>
            </p:cNvPr>
            <p:cNvSpPr/>
            <p:nvPr/>
          </p:nvSpPr>
          <p:spPr>
            <a:xfrm>
              <a:off x="5254171" y="3429000"/>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34A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4" name="Group 43">
              <a:extLst>
                <a:ext uri="{FF2B5EF4-FFF2-40B4-BE49-F238E27FC236}">
                  <a16:creationId xmlns:a16="http://schemas.microsoft.com/office/drawing/2014/main" id="{9D5CBAAF-7CD9-4DD5-8E50-C7C28FC17682}"/>
                </a:ext>
              </a:extLst>
            </p:cNvPr>
            <p:cNvGrpSpPr/>
            <p:nvPr/>
          </p:nvGrpSpPr>
          <p:grpSpPr>
            <a:xfrm>
              <a:off x="5353958" y="2686958"/>
              <a:ext cx="1484085" cy="1484084"/>
              <a:chOff x="8091714" y="3008086"/>
              <a:chExt cx="1683658" cy="1683657"/>
            </a:xfrm>
          </p:grpSpPr>
          <p:sp>
            <p:nvSpPr>
              <p:cNvPr id="45" name="Rectangle: Rounded Corners 44">
                <a:extLst>
                  <a:ext uri="{FF2B5EF4-FFF2-40B4-BE49-F238E27FC236}">
                    <a16:creationId xmlns:a16="http://schemas.microsoft.com/office/drawing/2014/main" id="{05C748E5-FDF1-44F7-AFE1-28CB8CF46136}"/>
                  </a:ext>
                </a:extLst>
              </p:cNvPr>
              <p:cNvSpPr/>
              <p:nvPr/>
            </p:nvSpPr>
            <p:spPr>
              <a:xfrm>
                <a:off x="8091715" y="3008086"/>
                <a:ext cx="1683657" cy="1683657"/>
              </a:xfrm>
              <a:prstGeom prst="roundRect">
                <a:avLst>
                  <a:gd name="adj" fmla="val 1149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Freeform: Shape 45">
                <a:extLst>
                  <a:ext uri="{FF2B5EF4-FFF2-40B4-BE49-F238E27FC236}">
                    <a16:creationId xmlns:a16="http://schemas.microsoft.com/office/drawing/2014/main" id="{E357522D-8465-45E3-AC3A-A9485AEDD8B2}"/>
                  </a:ext>
                </a:extLst>
              </p:cNvPr>
              <p:cNvSpPr/>
              <p:nvPr/>
            </p:nvSpPr>
            <p:spPr>
              <a:xfrm>
                <a:off x="8091714" y="3849914"/>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1D7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47" name="Group 46">
            <a:extLst>
              <a:ext uri="{FF2B5EF4-FFF2-40B4-BE49-F238E27FC236}">
                <a16:creationId xmlns:a16="http://schemas.microsoft.com/office/drawing/2014/main" id="{013E1415-0FD7-4ECA-978B-816357B5819B}"/>
              </a:ext>
            </a:extLst>
          </p:cNvPr>
          <p:cNvGrpSpPr/>
          <p:nvPr/>
        </p:nvGrpSpPr>
        <p:grpSpPr>
          <a:xfrm>
            <a:off x="6268364" y="4806044"/>
            <a:ext cx="2123166" cy="1709056"/>
            <a:chOff x="5055054" y="2587172"/>
            <a:chExt cx="2123166" cy="1709056"/>
          </a:xfrm>
        </p:grpSpPr>
        <p:sp>
          <p:nvSpPr>
            <p:cNvPr id="48" name="Oval 47">
              <a:extLst>
                <a:ext uri="{FF2B5EF4-FFF2-40B4-BE49-F238E27FC236}">
                  <a16:creationId xmlns:a16="http://schemas.microsoft.com/office/drawing/2014/main" id="{091BF468-EF05-4CDF-8C72-1409C00AB9AB}"/>
                </a:ext>
              </a:extLst>
            </p:cNvPr>
            <p:cNvSpPr/>
            <p:nvPr/>
          </p:nvSpPr>
          <p:spPr>
            <a:xfrm>
              <a:off x="5055054" y="2712358"/>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Oval 48">
              <a:extLst>
                <a:ext uri="{FF2B5EF4-FFF2-40B4-BE49-F238E27FC236}">
                  <a16:creationId xmlns:a16="http://schemas.microsoft.com/office/drawing/2014/main" id="{A3E33A71-F6E5-4ED6-9F47-0492DE598C62}"/>
                </a:ext>
              </a:extLst>
            </p:cNvPr>
            <p:cNvSpPr/>
            <p:nvPr/>
          </p:nvSpPr>
          <p:spPr>
            <a:xfrm>
              <a:off x="6597649" y="2661559"/>
              <a:ext cx="580571" cy="1583870"/>
            </a:xfrm>
            <a:prstGeom prst="ellipse">
              <a:avLst/>
            </a:prstGeom>
            <a:solidFill>
              <a:schemeClr val="tx1">
                <a:alpha val="30000"/>
              </a:schemeClr>
            </a:solidFill>
            <a:ln>
              <a:noFill/>
            </a:ln>
            <a:effectLst>
              <a:softEdge rad="177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Rectangle: Rounded Corners 49">
              <a:extLst>
                <a:ext uri="{FF2B5EF4-FFF2-40B4-BE49-F238E27FC236}">
                  <a16:creationId xmlns:a16="http://schemas.microsoft.com/office/drawing/2014/main" id="{B03F145D-78D4-4348-91A0-5233E1F1E44E}"/>
                </a:ext>
              </a:extLst>
            </p:cNvPr>
            <p:cNvSpPr/>
            <p:nvPr/>
          </p:nvSpPr>
          <p:spPr>
            <a:xfrm>
              <a:off x="5254172" y="2587172"/>
              <a:ext cx="1683657" cy="1683657"/>
            </a:xfrm>
            <a:prstGeom prst="roundRect">
              <a:avLst>
                <a:gd name="adj" fmla="val 11495"/>
              </a:avLst>
            </a:prstGeom>
            <a:solidFill>
              <a:srgbClr val="ED88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 name="Freeform: Shape 50">
              <a:extLst>
                <a:ext uri="{FF2B5EF4-FFF2-40B4-BE49-F238E27FC236}">
                  <a16:creationId xmlns:a16="http://schemas.microsoft.com/office/drawing/2014/main" id="{5C4D85FC-AD2E-460A-B9A7-FA8C81494486}"/>
                </a:ext>
              </a:extLst>
            </p:cNvPr>
            <p:cNvSpPr/>
            <p:nvPr/>
          </p:nvSpPr>
          <p:spPr>
            <a:xfrm>
              <a:off x="5254171" y="3429000"/>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350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52" name="Group 51">
              <a:extLst>
                <a:ext uri="{FF2B5EF4-FFF2-40B4-BE49-F238E27FC236}">
                  <a16:creationId xmlns:a16="http://schemas.microsoft.com/office/drawing/2014/main" id="{91904BCB-3427-41A1-8778-66DA9DEDFC11}"/>
                </a:ext>
              </a:extLst>
            </p:cNvPr>
            <p:cNvGrpSpPr/>
            <p:nvPr/>
          </p:nvGrpSpPr>
          <p:grpSpPr>
            <a:xfrm>
              <a:off x="5353958" y="2686958"/>
              <a:ext cx="1484085" cy="1484084"/>
              <a:chOff x="8091714" y="3008086"/>
              <a:chExt cx="1683658" cy="1683657"/>
            </a:xfrm>
          </p:grpSpPr>
          <p:sp>
            <p:nvSpPr>
              <p:cNvPr id="53" name="Rectangle: Rounded Corners 52">
                <a:extLst>
                  <a:ext uri="{FF2B5EF4-FFF2-40B4-BE49-F238E27FC236}">
                    <a16:creationId xmlns:a16="http://schemas.microsoft.com/office/drawing/2014/main" id="{ADB6204D-7FB0-49B1-A838-5967219AB47D}"/>
                  </a:ext>
                </a:extLst>
              </p:cNvPr>
              <p:cNvSpPr/>
              <p:nvPr/>
            </p:nvSpPr>
            <p:spPr>
              <a:xfrm>
                <a:off x="8091715" y="3008086"/>
                <a:ext cx="1683657" cy="1683657"/>
              </a:xfrm>
              <a:prstGeom prst="roundRect">
                <a:avLst>
                  <a:gd name="adj" fmla="val 1149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Freeform: Shape 53">
                <a:extLst>
                  <a:ext uri="{FF2B5EF4-FFF2-40B4-BE49-F238E27FC236}">
                    <a16:creationId xmlns:a16="http://schemas.microsoft.com/office/drawing/2014/main" id="{484F036D-59E0-433A-A165-E2456C284A6F}"/>
                  </a:ext>
                </a:extLst>
              </p:cNvPr>
              <p:cNvSpPr/>
              <p:nvPr/>
            </p:nvSpPr>
            <p:spPr>
              <a:xfrm>
                <a:off x="8091714" y="3849914"/>
                <a:ext cx="1683657" cy="841829"/>
              </a:xfrm>
              <a:custGeom>
                <a:avLst/>
                <a:gdLst>
                  <a:gd name="connsiteX0" fmla="*/ 0 w 1683657"/>
                  <a:gd name="connsiteY0" fmla="*/ 0 h 841829"/>
                  <a:gd name="connsiteX1" fmla="*/ 1683657 w 1683657"/>
                  <a:gd name="connsiteY1" fmla="*/ 0 h 841829"/>
                  <a:gd name="connsiteX2" fmla="*/ 1683657 w 1683657"/>
                  <a:gd name="connsiteY2" fmla="*/ 648293 h 841829"/>
                  <a:gd name="connsiteX3" fmla="*/ 1490121 w 1683657"/>
                  <a:gd name="connsiteY3" fmla="*/ 841829 h 841829"/>
                  <a:gd name="connsiteX4" fmla="*/ 193536 w 1683657"/>
                  <a:gd name="connsiteY4" fmla="*/ 841829 h 841829"/>
                  <a:gd name="connsiteX5" fmla="*/ 0 w 1683657"/>
                  <a:gd name="connsiteY5" fmla="*/ 648293 h 841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57" h="841829">
                    <a:moveTo>
                      <a:pt x="0" y="0"/>
                    </a:moveTo>
                    <a:lnTo>
                      <a:pt x="1683657" y="0"/>
                    </a:lnTo>
                    <a:lnTo>
                      <a:pt x="1683657" y="648293"/>
                    </a:lnTo>
                    <a:cubicBezTo>
                      <a:pt x="1683657" y="755180"/>
                      <a:pt x="1597008" y="841829"/>
                      <a:pt x="1490121" y="841829"/>
                    </a:cubicBezTo>
                    <a:lnTo>
                      <a:pt x="193536" y="841829"/>
                    </a:lnTo>
                    <a:cubicBezTo>
                      <a:pt x="86649" y="841829"/>
                      <a:pt x="0" y="755180"/>
                      <a:pt x="0" y="648293"/>
                    </a:cubicBezTo>
                    <a:close/>
                  </a:path>
                </a:pathLst>
              </a:custGeom>
              <a:solidFill>
                <a:srgbClr val="D1D7D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2" name="TextBox 1">
            <a:extLst>
              <a:ext uri="{FF2B5EF4-FFF2-40B4-BE49-F238E27FC236}">
                <a16:creationId xmlns:a16="http://schemas.microsoft.com/office/drawing/2014/main" id="{50D56EF5-19AD-474D-A489-1201598E5D39}"/>
              </a:ext>
            </a:extLst>
          </p:cNvPr>
          <p:cNvSpPr txBox="1"/>
          <p:nvPr/>
        </p:nvSpPr>
        <p:spPr>
          <a:xfrm>
            <a:off x="52533" y="1318569"/>
            <a:ext cx="3847878" cy="461665"/>
          </a:xfrm>
          <a:prstGeom prst="rect">
            <a:avLst/>
          </a:prstGeom>
          <a:noFill/>
        </p:spPr>
        <p:txBody>
          <a:bodyPr wrap="square" rtlCol="0">
            <a:spAutoFit/>
          </a:bodyPr>
          <a:lstStyle/>
          <a:p>
            <a:pPr lvl="0" algn="r">
              <a:defRPr/>
            </a:pPr>
            <a:r>
              <a:rPr lang="en-US" sz="2400" b="1" dirty="0">
                <a:solidFill>
                  <a:prstClr val="black"/>
                </a:solidFill>
                <a:latin typeface="Century Gothic" panose="020B0502020202020204" pitchFamily="34" charset="0"/>
              </a:rPr>
              <a:t>Effect of Abrasive Grain</a:t>
            </a:r>
          </a:p>
        </p:txBody>
      </p:sp>
      <p:sp>
        <p:nvSpPr>
          <p:cNvPr id="98" name="TextBox 97">
            <a:extLst>
              <a:ext uri="{FF2B5EF4-FFF2-40B4-BE49-F238E27FC236}">
                <a16:creationId xmlns:a16="http://schemas.microsoft.com/office/drawing/2014/main" id="{5A960F22-737B-459E-B02F-720ADF32B9EC}"/>
              </a:ext>
            </a:extLst>
          </p:cNvPr>
          <p:cNvSpPr txBox="1"/>
          <p:nvPr/>
        </p:nvSpPr>
        <p:spPr>
          <a:xfrm>
            <a:off x="2443894" y="1594"/>
            <a:ext cx="7523738" cy="646331"/>
          </a:xfrm>
          <a:prstGeom prst="rect">
            <a:avLst/>
          </a:prstGeom>
          <a:noFill/>
        </p:spPr>
        <p:txBody>
          <a:bodyPr wrap="square" rtlCol="0">
            <a:spAutoFit/>
          </a:bodyPr>
          <a:lstStyle/>
          <a:p>
            <a:pPr lvl="0" algn="ctr">
              <a:defRPr/>
            </a:pPr>
            <a:r>
              <a:rPr lang="en-US" sz="3600" dirty="0">
                <a:solidFill>
                  <a:schemeClr val="accent6">
                    <a:lumMod val="75000"/>
                  </a:schemeClr>
                </a:solidFill>
                <a:latin typeface="Impact" pitchFamily="34" charset="0"/>
              </a:rPr>
              <a:t>Effect of parameters (Variables) of USM</a:t>
            </a:r>
            <a:endParaRPr kumimoji="0" lang="en-US" sz="36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102" name="TextBox 101">
            <a:extLst>
              <a:ext uri="{FF2B5EF4-FFF2-40B4-BE49-F238E27FC236}">
                <a16:creationId xmlns:a16="http://schemas.microsoft.com/office/drawing/2014/main" id="{88F6848F-9BD0-4E50-B91C-C7E1E87F7D08}"/>
              </a:ext>
            </a:extLst>
          </p:cNvPr>
          <p:cNvSpPr txBox="1"/>
          <p:nvPr/>
        </p:nvSpPr>
        <p:spPr>
          <a:xfrm>
            <a:off x="4745874" y="1133526"/>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97B53D"/>
                </a:solidFill>
                <a:effectLst/>
                <a:uLnTx/>
                <a:uFillTx/>
                <a:latin typeface="Calibri" panose="020F0502020204030204"/>
                <a:ea typeface="+mn-ea"/>
                <a:cs typeface="+mn-cs"/>
              </a:rPr>
              <a:t>01</a:t>
            </a:r>
          </a:p>
        </p:txBody>
      </p:sp>
      <p:sp>
        <p:nvSpPr>
          <p:cNvPr id="106" name="TextBox 105">
            <a:extLst>
              <a:ext uri="{FF2B5EF4-FFF2-40B4-BE49-F238E27FC236}">
                <a16:creationId xmlns:a16="http://schemas.microsoft.com/office/drawing/2014/main" id="{96EB824B-9A12-47E3-8CEE-86DB01610B8C}"/>
              </a:ext>
            </a:extLst>
          </p:cNvPr>
          <p:cNvSpPr txBox="1"/>
          <p:nvPr/>
        </p:nvSpPr>
        <p:spPr>
          <a:xfrm>
            <a:off x="4787608" y="3212370"/>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ED7D31">
                    <a:lumMod val="75000"/>
                  </a:srgbClr>
                </a:solidFill>
                <a:effectLst/>
                <a:uLnTx/>
                <a:uFillTx/>
                <a:latin typeface="Calibri" panose="020F0502020204030204"/>
                <a:ea typeface="+mn-ea"/>
                <a:cs typeface="+mn-cs"/>
              </a:rPr>
              <a:t>02</a:t>
            </a:r>
          </a:p>
        </p:txBody>
      </p:sp>
      <p:sp>
        <p:nvSpPr>
          <p:cNvPr id="107" name="TextBox 106">
            <a:extLst>
              <a:ext uri="{FF2B5EF4-FFF2-40B4-BE49-F238E27FC236}">
                <a16:creationId xmlns:a16="http://schemas.microsoft.com/office/drawing/2014/main" id="{D867B7D1-DC71-4409-8C1B-A59E310A882C}"/>
              </a:ext>
            </a:extLst>
          </p:cNvPr>
          <p:cNvSpPr txBox="1"/>
          <p:nvPr/>
        </p:nvSpPr>
        <p:spPr>
          <a:xfrm>
            <a:off x="4766741" y="5273852"/>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34AEBE"/>
                </a:solidFill>
                <a:effectLst/>
                <a:uLnTx/>
                <a:uFillTx/>
                <a:latin typeface="Calibri" panose="020F0502020204030204"/>
                <a:ea typeface="+mn-ea"/>
                <a:cs typeface="+mn-cs"/>
              </a:rPr>
              <a:t>03</a:t>
            </a:r>
          </a:p>
        </p:txBody>
      </p:sp>
      <p:sp>
        <p:nvSpPr>
          <p:cNvPr id="108" name="TextBox 107">
            <a:extLst>
              <a:ext uri="{FF2B5EF4-FFF2-40B4-BE49-F238E27FC236}">
                <a16:creationId xmlns:a16="http://schemas.microsoft.com/office/drawing/2014/main" id="{282197A4-D429-4036-9704-47B7445214B8}"/>
              </a:ext>
            </a:extLst>
          </p:cNvPr>
          <p:cNvSpPr txBox="1"/>
          <p:nvPr/>
        </p:nvSpPr>
        <p:spPr>
          <a:xfrm>
            <a:off x="6889907" y="5251357"/>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BC36BF"/>
                </a:solidFill>
                <a:effectLst/>
                <a:uLnTx/>
                <a:uFillTx/>
                <a:latin typeface="Calibri" panose="020F0502020204030204"/>
                <a:ea typeface="+mn-ea"/>
                <a:cs typeface="+mn-cs"/>
              </a:rPr>
              <a:t>04</a:t>
            </a:r>
          </a:p>
        </p:txBody>
      </p:sp>
      <p:sp>
        <p:nvSpPr>
          <p:cNvPr id="109" name="TextBox 108">
            <a:extLst>
              <a:ext uri="{FF2B5EF4-FFF2-40B4-BE49-F238E27FC236}">
                <a16:creationId xmlns:a16="http://schemas.microsoft.com/office/drawing/2014/main" id="{58E0E973-381F-4F0A-B274-22A18E731736}"/>
              </a:ext>
            </a:extLst>
          </p:cNvPr>
          <p:cNvSpPr txBox="1"/>
          <p:nvPr/>
        </p:nvSpPr>
        <p:spPr>
          <a:xfrm>
            <a:off x="6910774" y="3237863"/>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FFC000">
                    <a:lumMod val="75000"/>
                  </a:srgbClr>
                </a:solidFill>
                <a:effectLst/>
                <a:uLnTx/>
                <a:uFillTx/>
                <a:latin typeface="Calibri" panose="020F0502020204030204"/>
                <a:ea typeface="+mn-ea"/>
                <a:cs typeface="+mn-cs"/>
              </a:rPr>
              <a:t>05</a:t>
            </a:r>
          </a:p>
        </p:txBody>
      </p:sp>
      <p:sp>
        <p:nvSpPr>
          <p:cNvPr id="110" name="TextBox 109">
            <a:extLst>
              <a:ext uri="{FF2B5EF4-FFF2-40B4-BE49-F238E27FC236}">
                <a16:creationId xmlns:a16="http://schemas.microsoft.com/office/drawing/2014/main" id="{FAE88F58-99BE-42E0-8F7F-85A0F9A798DE}"/>
              </a:ext>
            </a:extLst>
          </p:cNvPr>
          <p:cNvSpPr txBox="1"/>
          <p:nvPr/>
        </p:nvSpPr>
        <p:spPr>
          <a:xfrm>
            <a:off x="6910774" y="1146268"/>
            <a:ext cx="755335"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CD4125"/>
                </a:solidFill>
                <a:effectLst/>
                <a:uLnTx/>
                <a:uFillTx/>
                <a:latin typeface="Calibri" panose="020F0502020204030204"/>
                <a:ea typeface="+mn-ea"/>
                <a:cs typeface="+mn-cs"/>
              </a:rPr>
              <a:t>06</a:t>
            </a:r>
          </a:p>
        </p:txBody>
      </p:sp>
      <p:sp>
        <p:nvSpPr>
          <p:cNvPr id="111" name="TextBox 110">
            <a:extLst>
              <a:ext uri="{FF2B5EF4-FFF2-40B4-BE49-F238E27FC236}">
                <a16:creationId xmlns:a16="http://schemas.microsoft.com/office/drawing/2014/main" id="{9CC6DA97-3C1D-4D72-8690-48B577D89EA6}"/>
              </a:ext>
            </a:extLst>
          </p:cNvPr>
          <p:cNvSpPr txBox="1"/>
          <p:nvPr/>
        </p:nvSpPr>
        <p:spPr>
          <a:xfrm>
            <a:off x="66033" y="3166960"/>
            <a:ext cx="3870515" cy="830997"/>
          </a:xfrm>
          <a:prstGeom prst="rect">
            <a:avLst/>
          </a:prstGeom>
          <a:noFill/>
        </p:spPr>
        <p:txBody>
          <a:bodyPr wrap="square" rtlCol="0">
            <a:spAutoFit/>
          </a:bodyPr>
          <a:lstStyle/>
          <a:p>
            <a:pPr lvl="0" algn="r">
              <a:defRPr/>
            </a:pPr>
            <a:r>
              <a:rPr lang="en-US" sz="2400" b="1" dirty="0">
                <a:solidFill>
                  <a:prstClr val="black"/>
                </a:solidFill>
                <a:latin typeface="Century Gothic" panose="020B0502020202020204" pitchFamily="34" charset="0"/>
              </a:rPr>
              <a:t>Effect of Amplitude &amp; Frequency of vibrations</a:t>
            </a:r>
            <a:endPar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114" name="TextBox 113">
            <a:extLst>
              <a:ext uri="{FF2B5EF4-FFF2-40B4-BE49-F238E27FC236}">
                <a16:creationId xmlns:a16="http://schemas.microsoft.com/office/drawing/2014/main" id="{D4E18B82-CD38-4928-B606-26C13C58B29F}"/>
              </a:ext>
            </a:extLst>
          </p:cNvPr>
          <p:cNvSpPr txBox="1"/>
          <p:nvPr/>
        </p:nvSpPr>
        <p:spPr>
          <a:xfrm>
            <a:off x="-4039" y="5124082"/>
            <a:ext cx="3870515" cy="830997"/>
          </a:xfrm>
          <a:prstGeom prst="rect">
            <a:avLst/>
          </a:prstGeom>
          <a:noFill/>
        </p:spPr>
        <p:txBody>
          <a:bodyPr wrap="square" rtlCol="0">
            <a:spAutoFit/>
          </a:bodyPr>
          <a:lstStyle/>
          <a:p>
            <a:pPr lvl="0" algn="r">
              <a:defRPr/>
            </a:pPr>
            <a:r>
              <a:rPr lang="en-US" sz="2400" b="1" dirty="0">
                <a:solidFill>
                  <a:prstClr val="black"/>
                </a:solidFill>
                <a:latin typeface="Century Gothic" panose="020B0502020202020204" pitchFamily="34" charset="0"/>
              </a:rPr>
              <a:t>Effect of Applied Static Load</a:t>
            </a:r>
            <a:endPar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115" name="TextBox 114">
            <a:extLst>
              <a:ext uri="{FF2B5EF4-FFF2-40B4-BE49-F238E27FC236}">
                <a16:creationId xmlns:a16="http://schemas.microsoft.com/office/drawing/2014/main" id="{7F0B3D8E-ACE4-4C51-927D-98CD0B00E4BE}"/>
              </a:ext>
            </a:extLst>
          </p:cNvPr>
          <p:cNvSpPr txBox="1"/>
          <p:nvPr/>
        </p:nvSpPr>
        <p:spPr>
          <a:xfrm>
            <a:off x="8451397" y="1307484"/>
            <a:ext cx="3528568" cy="461665"/>
          </a:xfrm>
          <a:prstGeom prst="rect">
            <a:avLst/>
          </a:prstGeom>
          <a:noFill/>
        </p:spPr>
        <p:txBody>
          <a:bodyPr wrap="square" rtlCol="0">
            <a:spAutoFit/>
          </a:bodyPr>
          <a:lstStyle/>
          <a:p>
            <a:pPr lvl="0">
              <a:defRPr/>
            </a:pPr>
            <a:r>
              <a:rPr lang="en-US" sz="2400" b="1" dirty="0">
                <a:solidFill>
                  <a:prstClr val="black"/>
                </a:solidFill>
                <a:latin typeface="Century Gothic" panose="020B0502020202020204" pitchFamily="34" charset="0"/>
              </a:rPr>
              <a:t>Effect of Work Material</a:t>
            </a:r>
          </a:p>
        </p:txBody>
      </p:sp>
      <p:sp>
        <p:nvSpPr>
          <p:cNvPr id="116" name="TextBox 115">
            <a:extLst>
              <a:ext uri="{FF2B5EF4-FFF2-40B4-BE49-F238E27FC236}">
                <a16:creationId xmlns:a16="http://schemas.microsoft.com/office/drawing/2014/main" id="{92AA0752-C4F8-429C-A498-77A126BE95DF}"/>
              </a:ext>
            </a:extLst>
          </p:cNvPr>
          <p:cNvSpPr txBox="1"/>
          <p:nvPr/>
        </p:nvSpPr>
        <p:spPr>
          <a:xfrm>
            <a:off x="8517619" y="3309948"/>
            <a:ext cx="3631321" cy="461665"/>
          </a:xfrm>
          <a:prstGeom prst="rect">
            <a:avLst/>
          </a:prstGeom>
          <a:noFill/>
        </p:spPr>
        <p:txBody>
          <a:bodyPr wrap="square" rtlCol="0">
            <a:spAutoFit/>
          </a:bodyPr>
          <a:lstStyle/>
          <a:p>
            <a:pPr lvl="0">
              <a:defRPr/>
            </a:pPr>
            <a:r>
              <a:rPr lang="en-US" sz="2400" b="1" dirty="0">
                <a:solidFill>
                  <a:prstClr val="black"/>
                </a:solidFill>
                <a:latin typeface="Century Gothic" panose="020B0502020202020204" pitchFamily="34" charset="0"/>
              </a:rPr>
              <a:t>Effect of Tool</a:t>
            </a:r>
            <a:endParaRPr kumimoji="0" lang="en-US" sz="2400" b="1" i="0" u="none" strike="noStrike" kern="1200" cap="none" spc="0" normalizeH="0" baseline="0" noProof="0" dirty="0">
              <a:ln>
                <a:noFill/>
              </a:ln>
              <a:solidFill>
                <a:prstClr val="black"/>
              </a:solidFill>
              <a:effectLst/>
              <a:uLnTx/>
              <a:uFillTx/>
              <a:latin typeface="Century Gothic" panose="020B0502020202020204" pitchFamily="34" charset="0"/>
              <a:ea typeface="+mn-ea"/>
              <a:cs typeface="+mn-cs"/>
            </a:endParaRPr>
          </a:p>
        </p:txBody>
      </p:sp>
      <p:sp>
        <p:nvSpPr>
          <p:cNvPr id="117" name="TextBox 116">
            <a:extLst>
              <a:ext uri="{FF2B5EF4-FFF2-40B4-BE49-F238E27FC236}">
                <a16:creationId xmlns:a16="http://schemas.microsoft.com/office/drawing/2014/main" id="{7DB3E948-BA60-4117-A00E-CACAADA19410}"/>
              </a:ext>
            </a:extLst>
          </p:cNvPr>
          <p:cNvSpPr txBox="1"/>
          <p:nvPr/>
        </p:nvSpPr>
        <p:spPr>
          <a:xfrm>
            <a:off x="8557247" y="5299826"/>
            <a:ext cx="3870515" cy="461665"/>
          </a:xfrm>
          <a:prstGeom prst="rect">
            <a:avLst/>
          </a:prstGeom>
          <a:noFill/>
        </p:spPr>
        <p:txBody>
          <a:bodyPr wrap="square" rtlCol="0">
            <a:spAutoFit/>
          </a:bodyPr>
          <a:lstStyle/>
          <a:p>
            <a:pPr lvl="0">
              <a:defRPr/>
            </a:pPr>
            <a:r>
              <a:rPr lang="en-US" sz="2400" b="1" dirty="0">
                <a:solidFill>
                  <a:prstClr val="black"/>
                </a:solidFill>
                <a:latin typeface="Century Gothic" panose="020B0502020202020204" pitchFamily="34" charset="0"/>
              </a:rPr>
              <a:t>Effect of Slurry</a:t>
            </a:r>
          </a:p>
        </p:txBody>
      </p:sp>
    </p:spTree>
    <p:extLst>
      <p:ext uri="{BB962C8B-B14F-4D97-AF65-F5344CB8AC3E}">
        <p14:creationId xmlns:p14="http://schemas.microsoft.com/office/powerpoint/2010/main" val="292089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ipe(up)">
                                      <p:cBhvr>
                                        <p:cTn id="7" dur="1000"/>
                                        <p:tgtEl>
                                          <p:spTgt spid="98"/>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2" fill="hold" grpId="0" nodeType="click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ppt_x</p:attrName>
                                        </p:attrNameLst>
                                      </p:cBhvr>
                                      <p:tavLst>
                                        <p:tav tm="0">
                                          <p:val>
                                            <p:strVal val="#ppt_x+#ppt_w/2"/>
                                          </p:val>
                                        </p:tav>
                                        <p:tav tm="100000">
                                          <p:val>
                                            <p:strVal val="#ppt_x"/>
                                          </p:val>
                                        </p:tav>
                                      </p:tavLst>
                                    </p:anim>
                                    <p:anim calcmode="lin" valueType="num">
                                      <p:cBhvr>
                                        <p:cTn id="13" dur="500" fill="hold"/>
                                        <p:tgtEl>
                                          <p:spTgt spid="55"/>
                                        </p:tgtEl>
                                        <p:attrNameLst>
                                          <p:attrName>ppt_y</p:attrName>
                                        </p:attrNameLst>
                                      </p:cBhvr>
                                      <p:tavLst>
                                        <p:tav tm="0">
                                          <p:val>
                                            <p:strVal val="#ppt_y"/>
                                          </p:val>
                                        </p:tav>
                                        <p:tav tm="100000">
                                          <p:val>
                                            <p:strVal val="#ppt_y"/>
                                          </p:val>
                                        </p:tav>
                                      </p:tavLst>
                                    </p:anim>
                                    <p:anim calcmode="lin" valueType="num">
                                      <p:cBhvr>
                                        <p:cTn id="14" dur="500" fill="hold"/>
                                        <p:tgtEl>
                                          <p:spTgt spid="55"/>
                                        </p:tgtEl>
                                        <p:attrNameLst>
                                          <p:attrName>ppt_w</p:attrName>
                                        </p:attrNameLst>
                                      </p:cBhvr>
                                      <p:tavLst>
                                        <p:tav tm="0">
                                          <p:val>
                                            <p:fltVal val="0"/>
                                          </p:val>
                                        </p:tav>
                                        <p:tav tm="100000">
                                          <p:val>
                                            <p:strVal val="#ppt_w"/>
                                          </p:val>
                                        </p:tav>
                                      </p:tavLst>
                                    </p:anim>
                                    <p:anim calcmode="lin" valueType="num">
                                      <p:cBhvr>
                                        <p:cTn id="15" dur="500" fill="hold"/>
                                        <p:tgtEl>
                                          <p:spTgt spid="55"/>
                                        </p:tgtEl>
                                        <p:attrNameLst>
                                          <p:attrName>ppt_h</p:attrName>
                                        </p:attrNameLst>
                                      </p:cBhvr>
                                      <p:tavLst>
                                        <p:tav tm="0">
                                          <p:val>
                                            <p:strVal val="#ppt_h"/>
                                          </p:val>
                                        </p:tav>
                                        <p:tav tm="100000">
                                          <p:val>
                                            <p:strVal val="#ppt_h"/>
                                          </p:val>
                                        </p:tav>
                                      </p:tavLst>
                                    </p:anim>
                                  </p:childTnLst>
                                </p:cTn>
                              </p:par>
                            </p:childTnLst>
                          </p:cTn>
                        </p:par>
                        <p:par>
                          <p:cTn id="16" fill="hold">
                            <p:stCondLst>
                              <p:cond delay="500"/>
                            </p:stCondLst>
                            <p:childTnLst>
                              <p:par>
                                <p:cTn id="17" presetID="17" presetClass="entr" presetSubtype="2" fill="hold" grpId="0" nodeType="after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ppt_w/2"/>
                                          </p:val>
                                        </p:tav>
                                        <p:tav tm="100000">
                                          <p:val>
                                            <p:strVal val="#ppt_x"/>
                                          </p:val>
                                        </p:tav>
                                      </p:tavLst>
                                    </p:anim>
                                    <p:anim calcmode="lin" valueType="num">
                                      <p:cBhvr>
                                        <p:cTn id="20" dur="1000" fill="hold"/>
                                        <p:tgtEl>
                                          <p:spTgt spid="2"/>
                                        </p:tgtEl>
                                        <p:attrNameLst>
                                          <p:attrName>ppt_y</p:attrName>
                                        </p:attrNameLst>
                                      </p:cBhvr>
                                      <p:tavLst>
                                        <p:tav tm="0">
                                          <p:val>
                                            <p:strVal val="#ppt_y"/>
                                          </p:val>
                                        </p:tav>
                                        <p:tav tm="100000">
                                          <p:val>
                                            <p:strVal val="#ppt_y"/>
                                          </p:val>
                                        </p:tav>
                                      </p:tavLst>
                                    </p:anim>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7" presetClass="entr" presetSubtype="2"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500" fill="hold"/>
                                        <p:tgtEl>
                                          <p:spTgt spid="62"/>
                                        </p:tgtEl>
                                        <p:attrNameLst>
                                          <p:attrName>ppt_x</p:attrName>
                                        </p:attrNameLst>
                                      </p:cBhvr>
                                      <p:tavLst>
                                        <p:tav tm="0">
                                          <p:val>
                                            <p:strVal val="#ppt_x+#ppt_w/2"/>
                                          </p:val>
                                        </p:tav>
                                        <p:tav tm="100000">
                                          <p:val>
                                            <p:strVal val="#ppt_x"/>
                                          </p:val>
                                        </p:tav>
                                      </p:tavLst>
                                    </p:anim>
                                    <p:anim calcmode="lin" valueType="num">
                                      <p:cBhvr>
                                        <p:cTn id="28" dur="500" fill="hold"/>
                                        <p:tgtEl>
                                          <p:spTgt spid="62"/>
                                        </p:tgtEl>
                                        <p:attrNameLst>
                                          <p:attrName>ppt_y</p:attrName>
                                        </p:attrNameLst>
                                      </p:cBhvr>
                                      <p:tavLst>
                                        <p:tav tm="0">
                                          <p:val>
                                            <p:strVal val="#ppt_y"/>
                                          </p:val>
                                        </p:tav>
                                        <p:tav tm="100000">
                                          <p:val>
                                            <p:strVal val="#ppt_y"/>
                                          </p:val>
                                        </p:tav>
                                      </p:tavLst>
                                    </p:anim>
                                    <p:anim calcmode="lin" valueType="num">
                                      <p:cBhvr>
                                        <p:cTn id="29" dur="500" fill="hold"/>
                                        <p:tgtEl>
                                          <p:spTgt spid="62"/>
                                        </p:tgtEl>
                                        <p:attrNameLst>
                                          <p:attrName>ppt_w</p:attrName>
                                        </p:attrNameLst>
                                      </p:cBhvr>
                                      <p:tavLst>
                                        <p:tav tm="0">
                                          <p:val>
                                            <p:fltVal val="0"/>
                                          </p:val>
                                        </p:tav>
                                        <p:tav tm="100000">
                                          <p:val>
                                            <p:strVal val="#ppt_w"/>
                                          </p:val>
                                        </p:tav>
                                      </p:tavLst>
                                    </p:anim>
                                    <p:anim calcmode="lin" valueType="num">
                                      <p:cBhvr>
                                        <p:cTn id="30" dur="500" fill="hold"/>
                                        <p:tgtEl>
                                          <p:spTgt spid="62"/>
                                        </p:tgtEl>
                                        <p:attrNameLst>
                                          <p:attrName>ppt_h</p:attrName>
                                        </p:attrNameLst>
                                      </p:cBhvr>
                                      <p:tavLst>
                                        <p:tav tm="0">
                                          <p:val>
                                            <p:strVal val="#ppt_h"/>
                                          </p:val>
                                        </p:tav>
                                        <p:tav tm="100000">
                                          <p:val>
                                            <p:strVal val="#ppt_h"/>
                                          </p:val>
                                        </p:tav>
                                      </p:tavLst>
                                    </p:anim>
                                  </p:childTnLst>
                                </p:cTn>
                              </p:par>
                            </p:childTnLst>
                          </p:cTn>
                        </p:par>
                        <p:par>
                          <p:cTn id="31" fill="hold">
                            <p:stCondLst>
                              <p:cond delay="500"/>
                            </p:stCondLst>
                            <p:childTnLst>
                              <p:par>
                                <p:cTn id="32" presetID="17" presetClass="entr" presetSubtype="2" fill="hold" grpId="0" nodeType="afterEffect">
                                  <p:stCondLst>
                                    <p:cond delay="500"/>
                                  </p:stCondLst>
                                  <p:childTnLst>
                                    <p:set>
                                      <p:cBhvr>
                                        <p:cTn id="33" dur="1" fill="hold">
                                          <p:stCondLst>
                                            <p:cond delay="0"/>
                                          </p:stCondLst>
                                        </p:cTn>
                                        <p:tgtEl>
                                          <p:spTgt spid="111"/>
                                        </p:tgtEl>
                                        <p:attrNameLst>
                                          <p:attrName>style.visibility</p:attrName>
                                        </p:attrNameLst>
                                      </p:cBhvr>
                                      <p:to>
                                        <p:strVal val="visible"/>
                                      </p:to>
                                    </p:set>
                                    <p:anim calcmode="lin" valueType="num">
                                      <p:cBhvr>
                                        <p:cTn id="34" dur="1000" fill="hold"/>
                                        <p:tgtEl>
                                          <p:spTgt spid="111"/>
                                        </p:tgtEl>
                                        <p:attrNameLst>
                                          <p:attrName>ppt_x</p:attrName>
                                        </p:attrNameLst>
                                      </p:cBhvr>
                                      <p:tavLst>
                                        <p:tav tm="0">
                                          <p:val>
                                            <p:strVal val="#ppt_x+#ppt_w/2"/>
                                          </p:val>
                                        </p:tav>
                                        <p:tav tm="100000">
                                          <p:val>
                                            <p:strVal val="#ppt_x"/>
                                          </p:val>
                                        </p:tav>
                                      </p:tavLst>
                                    </p:anim>
                                    <p:anim calcmode="lin" valueType="num">
                                      <p:cBhvr>
                                        <p:cTn id="35" dur="1000" fill="hold"/>
                                        <p:tgtEl>
                                          <p:spTgt spid="111"/>
                                        </p:tgtEl>
                                        <p:attrNameLst>
                                          <p:attrName>ppt_y</p:attrName>
                                        </p:attrNameLst>
                                      </p:cBhvr>
                                      <p:tavLst>
                                        <p:tav tm="0">
                                          <p:val>
                                            <p:strVal val="#ppt_y"/>
                                          </p:val>
                                        </p:tav>
                                        <p:tav tm="100000">
                                          <p:val>
                                            <p:strVal val="#ppt_y"/>
                                          </p:val>
                                        </p:tav>
                                      </p:tavLst>
                                    </p:anim>
                                    <p:anim calcmode="lin" valueType="num">
                                      <p:cBhvr>
                                        <p:cTn id="36" dur="1000" fill="hold"/>
                                        <p:tgtEl>
                                          <p:spTgt spid="111"/>
                                        </p:tgtEl>
                                        <p:attrNameLst>
                                          <p:attrName>ppt_w</p:attrName>
                                        </p:attrNameLst>
                                      </p:cBhvr>
                                      <p:tavLst>
                                        <p:tav tm="0">
                                          <p:val>
                                            <p:fltVal val="0"/>
                                          </p:val>
                                        </p:tav>
                                        <p:tav tm="100000">
                                          <p:val>
                                            <p:strVal val="#ppt_w"/>
                                          </p:val>
                                        </p:tav>
                                      </p:tavLst>
                                    </p:anim>
                                    <p:anim calcmode="lin" valueType="num">
                                      <p:cBhvr>
                                        <p:cTn id="37" dur="1000" fill="hold"/>
                                        <p:tgtEl>
                                          <p:spTgt spid="111"/>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7" presetClass="entr" presetSubtype="2" fill="hold" grpId="0" nodeType="click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ppt_x</p:attrName>
                                        </p:attrNameLst>
                                      </p:cBhvr>
                                      <p:tavLst>
                                        <p:tav tm="0">
                                          <p:val>
                                            <p:strVal val="#ppt_x+#ppt_w/2"/>
                                          </p:val>
                                        </p:tav>
                                        <p:tav tm="100000">
                                          <p:val>
                                            <p:strVal val="#ppt_x"/>
                                          </p:val>
                                        </p:tav>
                                      </p:tavLst>
                                    </p:anim>
                                    <p:anim calcmode="lin" valueType="num">
                                      <p:cBhvr>
                                        <p:cTn id="43" dur="500" fill="hold"/>
                                        <p:tgtEl>
                                          <p:spTgt spid="66"/>
                                        </p:tgtEl>
                                        <p:attrNameLst>
                                          <p:attrName>ppt_y</p:attrName>
                                        </p:attrNameLst>
                                      </p:cBhvr>
                                      <p:tavLst>
                                        <p:tav tm="0">
                                          <p:val>
                                            <p:strVal val="#ppt_y"/>
                                          </p:val>
                                        </p:tav>
                                        <p:tav tm="100000">
                                          <p:val>
                                            <p:strVal val="#ppt_y"/>
                                          </p:val>
                                        </p:tav>
                                      </p:tavLst>
                                    </p:anim>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strVal val="#ppt_h"/>
                                          </p:val>
                                        </p:tav>
                                        <p:tav tm="100000">
                                          <p:val>
                                            <p:strVal val="#ppt_h"/>
                                          </p:val>
                                        </p:tav>
                                      </p:tavLst>
                                    </p:anim>
                                  </p:childTnLst>
                                </p:cTn>
                              </p:par>
                            </p:childTnLst>
                          </p:cTn>
                        </p:par>
                        <p:par>
                          <p:cTn id="46" fill="hold">
                            <p:stCondLst>
                              <p:cond delay="500"/>
                            </p:stCondLst>
                            <p:childTnLst>
                              <p:par>
                                <p:cTn id="47" presetID="17" presetClass="entr" presetSubtype="2" fill="hold" grpId="0" nodeType="afterEffect">
                                  <p:stCondLst>
                                    <p:cond delay="500"/>
                                  </p:stCondLst>
                                  <p:childTnLst>
                                    <p:set>
                                      <p:cBhvr>
                                        <p:cTn id="48" dur="1" fill="hold">
                                          <p:stCondLst>
                                            <p:cond delay="0"/>
                                          </p:stCondLst>
                                        </p:cTn>
                                        <p:tgtEl>
                                          <p:spTgt spid="114"/>
                                        </p:tgtEl>
                                        <p:attrNameLst>
                                          <p:attrName>style.visibility</p:attrName>
                                        </p:attrNameLst>
                                      </p:cBhvr>
                                      <p:to>
                                        <p:strVal val="visible"/>
                                      </p:to>
                                    </p:set>
                                    <p:anim calcmode="lin" valueType="num">
                                      <p:cBhvr>
                                        <p:cTn id="49" dur="1000" fill="hold"/>
                                        <p:tgtEl>
                                          <p:spTgt spid="114"/>
                                        </p:tgtEl>
                                        <p:attrNameLst>
                                          <p:attrName>ppt_x</p:attrName>
                                        </p:attrNameLst>
                                      </p:cBhvr>
                                      <p:tavLst>
                                        <p:tav tm="0">
                                          <p:val>
                                            <p:strVal val="#ppt_x+#ppt_w/2"/>
                                          </p:val>
                                        </p:tav>
                                        <p:tav tm="100000">
                                          <p:val>
                                            <p:strVal val="#ppt_x"/>
                                          </p:val>
                                        </p:tav>
                                      </p:tavLst>
                                    </p:anim>
                                    <p:anim calcmode="lin" valueType="num">
                                      <p:cBhvr>
                                        <p:cTn id="50" dur="1000" fill="hold"/>
                                        <p:tgtEl>
                                          <p:spTgt spid="114"/>
                                        </p:tgtEl>
                                        <p:attrNameLst>
                                          <p:attrName>ppt_y</p:attrName>
                                        </p:attrNameLst>
                                      </p:cBhvr>
                                      <p:tavLst>
                                        <p:tav tm="0">
                                          <p:val>
                                            <p:strVal val="#ppt_y"/>
                                          </p:val>
                                        </p:tav>
                                        <p:tav tm="100000">
                                          <p:val>
                                            <p:strVal val="#ppt_y"/>
                                          </p:val>
                                        </p:tav>
                                      </p:tavLst>
                                    </p:anim>
                                    <p:anim calcmode="lin" valueType="num">
                                      <p:cBhvr>
                                        <p:cTn id="51" dur="1000" fill="hold"/>
                                        <p:tgtEl>
                                          <p:spTgt spid="114"/>
                                        </p:tgtEl>
                                        <p:attrNameLst>
                                          <p:attrName>ppt_w</p:attrName>
                                        </p:attrNameLst>
                                      </p:cBhvr>
                                      <p:tavLst>
                                        <p:tav tm="0">
                                          <p:val>
                                            <p:fltVal val="0"/>
                                          </p:val>
                                        </p:tav>
                                        <p:tav tm="100000">
                                          <p:val>
                                            <p:strVal val="#ppt_w"/>
                                          </p:val>
                                        </p:tav>
                                      </p:tavLst>
                                    </p:anim>
                                    <p:anim calcmode="lin" valueType="num">
                                      <p:cBhvr>
                                        <p:cTn id="52" dur="1000" fill="hold"/>
                                        <p:tgtEl>
                                          <p:spTgt spid="114"/>
                                        </p:tgtEl>
                                        <p:attrNameLst>
                                          <p:attrName>ppt_h</p:attrName>
                                        </p:attrNameLst>
                                      </p:cBhvr>
                                      <p:tavLst>
                                        <p:tav tm="0">
                                          <p:val>
                                            <p:strVal val="#ppt_h"/>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17" presetClass="entr" presetSubtype="8" fill="hold" grpId="0" nodeType="clickEffect">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cBhvr>
                                        <p:cTn id="57" dur="500" fill="hold"/>
                                        <p:tgtEl>
                                          <p:spTgt spid="78"/>
                                        </p:tgtEl>
                                        <p:attrNameLst>
                                          <p:attrName>ppt_x</p:attrName>
                                        </p:attrNameLst>
                                      </p:cBhvr>
                                      <p:tavLst>
                                        <p:tav tm="0">
                                          <p:val>
                                            <p:strVal val="#ppt_x-#ppt_w/2"/>
                                          </p:val>
                                        </p:tav>
                                        <p:tav tm="100000">
                                          <p:val>
                                            <p:strVal val="#ppt_x"/>
                                          </p:val>
                                        </p:tav>
                                      </p:tavLst>
                                    </p:anim>
                                    <p:anim calcmode="lin" valueType="num">
                                      <p:cBhvr>
                                        <p:cTn id="58" dur="500" fill="hold"/>
                                        <p:tgtEl>
                                          <p:spTgt spid="78"/>
                                        </p:tgtEl>
                                        <p:attrNameLst>
                                          <p:attrName>ppt_y</p:attrName>
                                        </p:attrNameLst>
                                      </p:cBhvr>
                                      <p:tavLst>
                                        <p:tav tm="0">
                                          <p:val>
                                            <p:strVal val="#ppt_y"/>
                                          </p:val>
                                        </p:tav>
                                        <p:tav tm="100000">
                                          <p:val>
                                            <p:strVal val="#ppt_y"/>
                                          </p:val>
                                        </p:tav>
                                      </p:tavLst>
                                    </p:anim>
                                    <p:anim calcmode="lin" valueType="num">
                                      <p:cBhvr>
                                        <p:cTn id="59" dur="500" fill="hold"/>
                                        <p:tgtEl>
                                          <p:spTgt spid="78"/>
                                        </p:tgtEl>
                                        <p:attrNameLst>
                                          <p:attrName>ppt_w</p:attrName>
                                        </p:attrNameLst>
                                      </p:cBhvr>
                                      <p:tavLst>
                                        <p:tav tm="0">
                                          <p:val>
                                            <p:fltVal val="0"/>
                                          </p:val>
                                        </p:tav>
                                        <p:tav tm="100000">
                                          <p:val>
                                            <p:strVal val="#ppt_w"/>
                                          </p:val>
                                        </p:tav>
                                      </p:tavLst>
                                    </p:anim>
                                    <p:anim calcmode="lin" valueType="num">
                                      <p:cBhvr>
                                        <p:cTn id="60" dur="500" fill="hold"/>
                                        <p:tgtEl>
                                          <p:spTgt spid="78"/>
                                        </p:tgtEl>
                                        <p:attrNameLst>
                                          <p:attrName>ppt_h</p:attrName>
                                        </p:attrNameLst>
                                      </p:cBhvr>
                                      <p:tavLst>
                                        <p:tav tm="0">
                                          <p:val>
                                            <p:strVal val="#ppt_h"/>
                                          </p:val>
                                        </p:tav>
                                        <p:tav tm="100000">
                                          <p:val>
                                            <p:strVal val="#ppt_h"/>
                                          </p:val>
                                        </p:tav>
                                      </p:tavLst>
                                    </p:anim>
                                  </p:childTnLst>
                                </p:cTn>
                              </p:par>
                            </p:childTnLst>
                          </p:cTn>
                        </p:par>
                        <p:par>
                          <p:cTn id="61" fill="hold">
                            <p:stCondLst>
                              <p:cond delay="500"/>
                            </p:stCondLst>
                            <p:childTnLst>
                              <p:par>
                                <p:cTn id="62" presetID="17" presetClass="entr" presetSubtype="8" fill="hold" grpId="0" nodeType="afterEffect">
                                  <p:stCondLst>
                                    <p:cond delay="500"/>
                                  </p:stCondLst>
                                  <p:childTnLst>
                                    <p:set>
                                      <p:cBhvr>
                                        <p:cTn id="63" dur="1" fill="hold">
                                          <p:stCondLst>
                                            <p:cond delay="0"/>
                                          </p:stCondLst>
                                        </p:cTn>
                                        <p:tgtEl>
                                          <p:spTgt spid="117"/>
                                        </p:tgtEl>
                                        <p:attrNameLst>
                                          <p:attrName>style.visibility</p:attrName>
                                        </p:attrNameLst>
                                      </p:cBhvr>
                                      <p:to>
                                        <p:strVal val="visible"/>
                                      </p:to>
                                    </p:set>
                                    <p:anim calcmode="lin" valueType="num">
                                      <p:cBhvr>
                                        <p:cTn id="64" dur="1000" fill="hold"/>
                                        <p:tgtEl>
                                          <p:spTgt spid="117"/>
                                        </p:tgtEl>
                                        <p:attrNameLst>
                                          <p:attrName>ppt_x</p:attrName>
                                        </p:attrNameLst>
                                      </p:cBhvr>
                                      <p:tavLst>
                                        <p:tav tm="0">
                                          <p:val>
                                            <p:strVal val="#ppt_x-#ppt_w/2"/>
                                          </p:val>
                                        </p:tav>
                                        <p:tav tm="100000">
                                          <p:val>
                                            <p:strVal val="#ppt_x"/>
                                          </p:val>
                                        </p:tav>
                                      </p:tavLst>
                                    </p:anim>
                                    <p:anim calcmode="lin" valueType="num">
                                      <p:cBhvr>
                                        <p:cTn id="65" dur="1000" fill="hold"/>
                                        <p:tgtEl>
                                          <p:spTgt spid="117"/>
                                        </p:tgtEl>
                                        <p:attrNameLst>
                                          <p:attrName>ppt_y</p:attrName>
                                        </p:attrNameLst>
                                      </p:cBhvr>
                                      <p:tavLst>
                                        <p:tav tm="0">
                                          <p:val>
                                            <p:strVal val="#ppt_y"/>
                                          </p:val>
                                        </p:tav>
                                        <p:tav tm="100000">
                                          <p:val>
                                            <p:strVal val="#ppt_y"/>
                                          </p:val>
                                        </p:tav>
                                      </p:tavLst>
                                    </p:anim>
                                    <p:anim calcmode="lin" valueType="num">
                                      <p:cBhvr>
                                        <p:cTn id="66" dur="1000" fill="hold"/>
                                        <p:tgtEl>
                                          <p:spTgt spid="117"/>
                                        </p:tgtEl>
                                        <p:attrNameLst>
                                          <p:attrName>ppt_w</p:attrName>
                                        </p:attrNameLst>
                                      </p:cBhvr>
                                      <p:tavLst>
                                        <p:tav tm="0">
                                          <p:val>
                                            <p:fltVal val="0"/>
                                          </p:val>
                                        </p:tav>
                                        <p:tav tm="100000">
                                          <p:val>
                                            <p:strVal val="#ppt_w"/>
                                          </p:val>
                                        </p:tav>
                                      </p:tavLst>
                                    </p:anim>
                                    <p:anim calcmode="lin" valueType="num">
                                      <p:cBhvr>
                                        <p:cTn id="67" dur="1000" fill="hold"/>
                                        <p:tgtEl>
                                          <p:spTgt spid="117"/>
                                        </p:tgtEl>
                                        <p:attrNameLst>
                                          <p:attrName>ppt_h</p:attrName>
                                        </p:attrNameLst>
                                      </p:cBhvr>
                                      <p:tavLst>
                                        <p:tav tm="0">
                                          <p:val>
                                            <p:strVal val="#ppt_h"/>
                                          </p:val>
                                        </p:tav>
                                        <p:tav tm="100000">
                                          <p:val>
                                            <p:strVal val="#ppt_h"/>
                                          </p:val>
                                        </p:tav>
                                      </p:tavLst>
                                    </p:anim>
                                  </p:childTnLst>
                                </p:cTn>
                              </p:par>
                            </p:childTnLst>
                          </p:cTn>
                        </p:par>
                      </p:childTnLst>
                    </p:cTn>
                  </p:par>
                  <p:par>
                    <p:cTn id="68" fill="hold">
                      <p:stCondLst>
                        <p:cond delay="indefinite"/>
                      </p:stCondLst>
                      <p:childTnLst>
                        <p:par>
                          <p:cTn id="69" fill="hold">
                            <p:stCondLst>
                              <p:cond delay="0"/>
                            </p:stCondLst>
                            <p:childTnLst>
                              <p:par>
                                <p:cTn id="70" presetID="17" presetClass="entr" presetSubtype="8" fill="hold" grpId="0" nodeType="clickEffect">
                                  <p:stCondLst>
                                    <p:cond delay="0"/>
                                  </p:stCondLst>
                                  <p:childTnLst>
                                    <p:set>
                                      <p:cBhvr>
                                        <p:cTn id="71" dur="1" fill="hold">
                                          <p:stCondLst>
                                            <p:cond delay="0"/>
                                          </p:stCondLst>
                                        </p:cTn>
                                        <p:tgtEl>
                                          <p:spTgt spid="74"/>
                                        </p:tgtEl>
                                        <p:attrNameLst>
                                          <p:attrName>style.visibility</p:attrName>
                                        </p:attrNameLst>
                                      </p:cBhvr>
                                      <p:to>
                                        <p:strVal val="visible"/>
                                      </p:to>
                                    </p:set>
                                    <p:anim calcmode="lin" valueType="num">
                                      <p:cBhvr>
                                        <p:cTn id="72" dur="500" fill="hold"/>
                                        <p:tgtEl>
                                          <p:spTgt spid="74"/>
                                        </p:tgtEl>
                                        <p:attrNameLst>
                                          <p:attrName>ppt_x</p:attrName>
                                        </p:attrNameLst>
                                      </p:cBhvr>
                                      <p:tavLst>
                                        <p:tav tm="0">
                                          <p:val>
                                            <p:strVal val="#ppt_x-#ppt_w/2"/>
                                          </p:val>
                                        </p:tav>
                                        <p:tav tm="100000">
                                          <p:val>
                                            <p:strVal val="#ppt_x"/>
                                          </p:val>
                                        </p:tav>
                                      </p:tavLst>
                                    </p:anim>
                                    <p:anim calcmode="lin" valueType="num">
                                      <p:cBhvr>
                                        <p:cTn id="73" dur="500" fill="hold"/>
                                        <p:tgtEl>
                                          <p:spTgt spid="74"/>
                                        </p:tgtEl>
                                        <p:attrNameLst>
                                          <p:attrName>ppt_y</p:attrName>
                                        </p:attrNameLst>
                                      </p:cBhvr>
                                      <p:tavLst>
                                        <p:tav tm="0">
                                          <p:val>
                                            <p:strVal val="#ppt_y"/>
                                          </p:val>
                                        </p:tav>
                                        <p:tav tm="100000">
                                          <p:val>
                                            <p:strVal val="#ppt_y"/>
                                          </p:val>
                                        </p:tav>
                                      </p:tavLst>
                                    </p:anim>
                                    <p:anim calcmode="lin" valueType="num">
                                      <p:cBhvr>
                                        <p:cTn id="74" dur="500" fill="hold"/>
                                        <p:tgtEl>
                                          <p:spTgt spid="74"/>
                                        </p:tgtEl>
                                        <p:attrNameLst>
                                          <p:attrName>ppt_w</p:attrName>
                                        </p:attrNameLst>
                                      </p:cBhvr>
                                      <p:tavLst>
                                        <p:tav tm="0">
                                          <p:val>
                                            <p:fltVal val="0"/>
                                          </p:val>
                                        </p:tav>
                                        <p:tav tm="100000">
                                          <p:val>
                                            <p:strVal val="#ppt_w"/>
                                          </p:val>
                                        </p:tav>
                                      </p:tavLst>
                                    </p:anim>
                                    <p:anim calcmode="lin" valueType="num">
                                      <p:cBhvr>
                                        <p:cTn id="75" dur="500" fill="hold"/>
                                        <p:tgtEl>
                                          <p:spTgt spid="74"/>
                                        </p:tgtEl>
                                        <p:attrNameLst>
                                          <p:attrName>ppt_h</p:attrName>
                                        </p:attrNameLst>
                                      </p:cBhvr>
                                      <p:tavLst>
                                        <p:tav tm="0">
                                          <p:val>
                                            <p:strVal val="#ppt_h"/>
                                          </p:val>
                                        </p:tav>
                                        <p:tav tm="100000">
                                          <p:val>
                                            <p:strVal val="#ppt_h"/>
                                          </p:val>
                                        </p:tav>
                                      </p:tavLst>
                                    </p:anim>
                                  </p:childTnLst>
                                </p:cTn>
                              </p:par>
                            </p:childTnLst>
                          </p:cTn>
                        </p:par>
                        <p:par>
                          <p:cTn id="76" fill="hold">
                            <p:stCondLst>
                              <p:cond delay="500"/>
                            </p:stCondLst>
                            <p:childTnLst>
                              <p:par>
                                <p:cTn id="77" presetID="17" presetClass="entr" presetSubtype="8" fill="hold" grpId="0" nodeType="afterEffect">
                                  <p:stCondLst>
                                    <p:cond delay="500"/>
                                  </p:stCondLst>
                                  <p:childTnLst>
                                    <p:set>
                                      <p:cBhvr>
                                        <p:cTn id="78" dur="1" fill="hold">
                                          <p:stCondLst>
                                            <p:cond delay="0"/>
                                          </p:stCondLst>
                                        </p:cTn>
                                        <p:tgtEl>
                                          <p:spTgt spid="116"/>
                                        </p:tgtEl>
                                        <p:attrNameLst>
                                          <p:attrName>style.visibility</p:attrName>
                                        </p:attrNameLst>
                                      </p:cBhvr>
                                      <p:to>
                                        <p:strVal val="visible"/>
                                      </p:to>
                                    </p:set>
                                    <p:anim calcmode="lin" valueType="num">
                                      <p:cBhvr>
                                        <p:cTn id="79" dur="1000" fill="hold"/>
                                        <p:tgtEl>
                                          <p:spTgt spid="116"/>
                                        </p:tgtEl>
                                        <p:attrNameLst>
                                          <p:attrName>ppt_x</p:attrName>
                                        </p:attrNameLst>
                                      </p:cBhvr>
                                      <p:tavLst>
                                        <p:tav tm="0">
                                          <p:val>
                                            <p:strVal val="#ppt_x-#ppt_w/2"/>
                                          </p:val>
                                        </p:tav>
                                        <p:tav tm="100000">
                                          <p:val>
                                            <p:strVal val="#ppt_x"/>
                                          </p:val>
                                        </p:tav>
                                      </p:tavLst>
                                    </p:anim>
                                    <p:anim calcmode="lin" valueType="num">
                                      <p:cBhvr>
                                        <p:cTn id="80" dur="1000" fill="hold"/>
                                        <p:tgtEl>
                                          <p:spTgt spid="116"/>
                                        </p:tgtEl>
                                        <p:attrNameLst>
                                          <p:attrName>ppt_y</p:attrName>
                                        </p:attrNameLst>
                                      </p:cBhvr>
                                      <p:tavLst>
                                        <p:tav tm="0">
                                          <p:val>
                                            <p:strVal val="#ppt_y"/>
                                          </p:val>
                                        </p:tav>
                                        <p:tav tm="100000">
                                          <p:val>
                                            <p:strVal val="#ppt_y"/>
                                          </p:val>
                                        </p:tav>
                                      </p:tavLst>
                                    </p:anim>
                                    <p:anim calcmode="lin" valueType="num">
                                      <p:cBhvr>
                                        <p:cTn id="81" dur="1000" fill="hold"/>
                                        <p:tgtEl>
                                          <p:spTgt spid="116"/>
                                        </p:tgtEl>
                                        <p:attrNameLst>
                                          <p:attrName>ppt_w</p:attrName>
                                        </p:attrNameLst>
                                      </p:cBhvr>
                                      <p:tavLst>
                                        <p:tav tm="0">
                                          <p:val>
                                            <p:fltVal val="0"/>
                                          </p:val>
                                        </p:tav>
                                        <p:tav tm="100000">
                                          <p:val>
                                            <p:strVal val="#ppt_w"/>
                                          </p:val>
                                        </p:tav>
                                      </p:tavLst>
                                    </p:anim>
                                    <p:anim calcmode="lin" valueType="num">
                                      <p:cBhvr>
                                        <p:cTn id="82" dur="1000" fill="hold"/>
                                        <p:tgtEl>
                                          <p:spTgt spid="116"/>
                                        </p:tgtEl>
                                        <p:attrNameLst>
                                          <p:attrName>ppt_h</p:attrName>
                                        </p:attrNameLst>
                                      </p:cBhvr>
                                      <p:tavLst>
                                        <p:tav tm="0">
                                          <p:val>
                                            <p:strVal val="#ppt_h"/>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17" presetClass="entr" presetSubtype="8" fill="hold" grpId="0" nodeType="click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ppt_x</p:attrName>
                                        </p:attrNameLst>
                                      </p:cBhvr>
                                      <p:tavLst>
                                        <p:tav tm="0">
                                          <p:val>
                                            <p:strVal val="#ppt_x-#ppt_w/2"/>
                                          </p:val>
                                        </p:tav>
                                        <p:tav tm="100000">
                                          <p:val>
                                            <p:strVal val="#ppt_x"/>
                                          </p:val>
                                        </p:tav>
                                      </p:tavLst>
                                    </p:anim>
                                    <p:anim calcmode="lin" valueType="num">
                                      <p:cBhvr>
                                        <p:cTn id="88" dur="500" fill="hold"/>
                                        <p:tgtEl>
                                          <p:spTgt spid="70"/>
                                        </p:tgtEl>
                                        <p:attrNameLst>
                                          <p:attrName>ppt_y</p:attrName>
                                        </p:attrNameLst>
                                      </p:cBhvr>
                                      <p:tavLst>
                                        <p:tav tm="0">
                                          <p:val>
                                            <p:strVal val="#ppt_y"/>
                                          </p:val>
                                        </p:tav>
                                        <p:tav tm="100000">
                                          <p:val>
                                            <p:strVal val="#ppt_y"/>
                                          </p:val>
                                        </p:tav>
                                      </p:tavLst>
                                    </p:anim>
                                    <p:anim calcmode="lin" valueType="num">
                                      <p:cBhvr>
                                        <p:cTn id="89" dur="500" fill="hold"/>
                                        <p:tgtEl>
                                          <p:spTgt spid="70"/>
                                        </p:tgtEl>
                                        <p:attrNameLst>
                                          <p:attrName>ppt_w</p:attrName>
                                        </p:attrNameLst>
                                      </p:cBhvr>
                                      <p:tavLst>
                                        <p:tav tm="0">
                                          <p:val>
                                            <p:fltVal val="0"/>
                                          </p:val>
                                        </p:tav>
                                        <p:tav tm="100000">
                                          <p:val>
                                            <p:strVal val="#ppt_w"/>
                                          </p:val>
                                        </p:tav>
                                      </p:tavLst>
                                    </p:anim>
                                    <p:anim calcmode="lin" valueType="num">
                                      <p:cBhvr>
                                        <p:cTn id="90" dur="500" fill="hold"/>
                                        <p:tgtEl>
                                          <p:spTgt spid="70"/>
                                        </p:tgtEl>
                                        <p:attrNameLst>
                                          <p:attrName>ppt_h</p:attrName>
                                        </p:attrNameLst>
                                      </p:cBhvr>
                                      <p:tavLst>
                                        <p:tav tm="0">
                                          <p:val>
                                            <p:strVal val="#ppt_h"/>
                                          </p:val>
                                        </p:tav>
                                        <p:tav tm="100000">
                                          <p:val>
                                            <p:strVal val="#ppt_h"/>
                                          </p:val>
                                        </p:tav>
                                      </p:tavLst>
                                    </p:anim>
                                  </p:childTnLst>
                                </p:cTn>
                              </p:par>
                            </p:childTnLst>
                          </p:cTn>
                        </p:par>
                        <p:par>
                          <p:cTn id="91" fill="hold">
                            <p:stCondLst>
                              <p:cond delay="500"/>
                            </p:stCondLst>
                            <p:childTnLst>
                              <p:par>
                                <p:cTn id="92" presetID="17" presetClass="entr" presetSubtype="8" fill="hold" grpId="0" nodeType="afterEffect">
                                  <p:stCondLst>
                                    <p:cond delay="500"/>
                                  </p:stCondLst>
                                  <p:childTnLst>
                                    <p:set>
                                      <p:cBhvr>
                                        <p:cTn id="93" dur="1" fill="hold">
                                          <p:stCondLst>
                                            <p:cond delay="0"/>
                                          </p:stCondLst>
                                        </p:cTn>
                                        <p:tgtEl>
                                          <p:spTgt spid="115"/>
                                        </p:tgtEl>
                                        <p:attrNameLst>
                                          <p:attrName>style.visibility</p:attrName>
                                        </p:attrNameLst>
                                      </p:cBhvr>
                                      <p:to>
                                        <p:strVal val="visible"/>
                                      </p:to>
                                    </p:set>
                                    <p:anim calcmode="lin" valueType="num">
                                      <p:cBhvr>
                                        <p:cTn id="94" dur="1000" fill="hold"/>
                                        <p:tgtEl>
                                          <p:spTgt spid="115"/>
                                        </p:tgtEl>
                                        <p:attrNameLst>
                                          <p:attrName>ppt_x</p:attrName>
                                        </p:attrNameLst>
                                      </p:cBhvr>
                                      <p:tavLst>
                                        <p:tav tm="0">
                                          <p:val>
                                            <p:strVal val="#ppt_x-#ppt_w/2"/>
                                          </p:val>
                                        </p:tav>
                                        <p:tav tm="100000">
                                          <p:val>
                                            <p:strVal val="#ppt_x"/>
                                          </p:val>
                                        </p:tav>
                                      </p:tavLst>
                                    </p:anim>
                                    <p:anim calcmode="lin" valueType="num">
                                      <p:cBhvr>
                                        <p:cTn id="95" dur="1000" fill="hold"/>
                                        <p:tgtEl>
                                          <p:spTgt spid="115"/>
                                        </p:tgtEl>
                                        <p:attrNameLst>
                                          <p:attrName>ppt_y</p:attrName>
                                        </p:attrNameLst>
                                      </p:cBhvr>
                                      <p:tavLst>
                                        <p:tav tm="0">
                                          <p:val>
                                            <p:strVal val="#ppt_y"/>
                                          </p:val>
                                        </p:tav>
                                        <p:tav tm="100000">
                                          <p:val>
                                            <p:strVal val="#ppt_y"/>
                                          </p:val>
                                        </p:tav>
                                      </p:tavLst>
                                    </p:anim>
                                    <p:anim calcmode="lin" valueType="num">
                                      <p:cBhvr>
                                        <p:cTn id="96" dur="1000" fill="hold"/>
                                        <p:tgtEl>
                                          <p:spTgt spid="115"/>
                                        </p:tgtEl>
                                        <p:attrNameLst>
                                          <p:attrName>ppt_w</p:attrName>
                                        </p:attrNameLst>
                                      </p:cBhvr>
                                      <p:tavLst>
                                        <p:tav tm="0">
                                          <p:val>
                                            <p:fltVal val="0"/>
                                          </p:val>
                                        </p:tav>
                                        <p:tav tm="100000">
                                          <p:val>
                                            <p:strVal val="#ppt_w"/>
                                          </p:val>
                                        </p:tav>
                                      </p:tavLst>
                                    </p:anim>
                                    <p:anim calcmode="lin" valueType="num">
                                      <p:cBhvr>
                                        <p:cTn id="97" dur="1000" fill="hold"/>
                                        <p:tgtEl>
                                          <p:spTgt spid="1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2" grpId="0" animBg="1"/>
      <p:bldP spid="66" grpId="0" animBg="1"/>
      <p:bldP spid="70" grpId="0" animBg="1"/>
      <p:bldP spid="74" grpId="0" animBg="1"/>
      <p:bldP spid="78" grpId="0" animBg="1"/>
      <p:bldP spid="2" grpId="0"/>
      <p:bldP spid="98" grpId="0"/>
      <p:bldP spid="111" grpId="0"/>
      <p:bldP spid="114" grpId="0"/>
      <p:bldP spid="115" grpId="0"/>
      <p:bldP spid="116" grpId="0"/>
      <p:bldP spid="1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74643" y="1029347"/>
            <a:ext cx="10592831" cy="5099153"/>
          </a:xfrm>
          <a:prstGeom prst="rect">
            <a:avLst/>
          </a:prstGeom>
          <a:noFill/>
        </p:spPr>
        <p:txBody>
          <a:bodyPr wrap="square">
            <a:spAutoFit/>
          </a:bodyPr>
          <a:lstStyle/>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Grain size of the abrasive has a strong influence on the material removal rate &amp; surface finish.</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Grain size determines the accuracy of the cavity configuration in USM.</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When the grain size becomes comparable to the tool amplitude, a maximum rate of machining is achieved but increase in grain size will reduce the machining rate.</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rPr>
              <a:t>Grain size of 200-400 are used for roughing &amp; 800-1000 for finishing.</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Boron Carbide is the fastest cutting abrasive &amp; is commonly used.</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Aluminum oxide &amp; silicon carbide are also employed.</a:t>
            </a:r>
          </a:p>
        </p:txBody>
      </p:sp>
      <p:sp>
        <p:nvSpPr>
          <p:cNvPr id="5" name="TextBox 4">
            <a:extLst>
              <a:ext uri="{FF2B5EF4-FFF2-40B4-BE49-F238E27FC236}">
                <a16:creationId xmlns:a16="http://schemas.microsoft.com/office/drawing/2014/main" id="{35AD6C98-B193-49D8-828A-8DCCF9A4C772}"/>
              </a:ext>
            </a:extLst>
          </p:cNvPr>
          <p:cNvSpPr txBox="1"/>
          <p:nvPr/>
        </p:nvSpPr>
        <p:spPr>
          <a:xfrm>
            <a:off x="4269649" y="590998"/>
            <a:ext cx="3652701"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Effect of Abrasive Grain</a:t>
            </a:r>
          </a:p>
        </p:txBody>
      </p:sp>
    </p:spTree>
    <p:extLst>
      <p:ext uri="{BB962C8B-B14F-4D97-AF65-F5344CB8AC3E}">
        <p14:creationId xmlns:p14="http://schemas.microsoft.com/office/powerpoint/2010/main" val="914636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500"/>
                                        <p:tgtEl>
                                          <p:spTgt spid="8">
                                            <p:txEl>
                                              <p:pRg st="0" end="0"/>
                                            </p:txEl>
                                          </p:spTgt>
                                        </p:tgtEl>
                                      </p:cBhvr>
                                    </p:animEffect>
                                    <p:anim calcmode="lin" valueType="num">
                                      <p:cBhvr>
                                        <p:cTn id="8" dur="1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500"/>
                                        <p:tgtEl>
                                          <p:spTgt spid="8">
                                            <p:txEl>
                                              <p:pRg st="1" end="1"/>
                                            </p:txEl>
                                          </p:spTgt>
                                        </p:tgtEl>
                                      </p:cBhvr>
                                    </p:animEffect>
                                    <p:anim calcmode="lin" valueType="num">
                                      <p:cBhvr>
                                        <p:cTn id="15"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1500"/>
                                        <p:tgtEl>
                                          <p:spTgt spid="8">
                                            <p:txEl>
                                              <p:pRg st="2" end="2"/>
                                            </p:txEl>
                                          </p:spTgt>
                                        </p:tgtEl>
                                      </p:cBhvr>
                                    </p:animEffect>
                                    <p:anim calcmode="lin" valueType="num">
                                      <p:cBhvr>
                                        <p:cTn id="22"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3"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3" end="3"/>
                                            </p:txEl>
                                          </p:spTgt>
                                        </p:tgtEl>
                                        <p:attrNameLst>
                                          <p:attrName>style.visibility</p:attrName>
                                        </p:attrNameLst>
                                      </p:cBhvr>
                                      <p:to>
                                        <p:strVal val="visible"/>
                                      </p:to>
                                    </p:set>
                                    <p:animEffect transition="in" filter="fade">
                                      <p:cBhvr>
                                        <p:cTn id="28" dur="1500"/>
                                        <p:tgtEl>
                                          <p:spTgt spid="8">
                                            <p:txEl>
                                              <p:pRg st="3" end="3"/>
                                            </p:txEl>
                                          </p:spTgt>
                                        </p:tgtEl>
                                      </p:cBhvr>
                                    </p:animEffect>
                                    <p:anim calcmode="lin" valueType="num">
                                      <p:cBhvr>
                                        <p:cTn id="29" dur="1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0" dur="1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500"/>
                                        <p:tgtEl>
                                          <p:spTgt spid="8">
                                            <p:txEl>
                                              <p:pRg st="4" end="4"/>
                                            </p:txEl>
                                          </p:spTgt>
                                        </p:tgtEl>
                                      </p:cBhvr>
                                    </p:animEffect>
                                    <p:anim calcmode="lin" valueType="num">
                                      <p:cBhvr>
                                        <p:cTn id="36" dur="1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5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Effect transition="in" filter="fade">
                                      <p:cBhvr>
                                        <p:cTn id="42" dur="1500"/>
                                        <p:tgtEl>
                                          <p:spTgt spid="8">
                                            <p:txEl>
                                              <p:pRg st="5" end="5"/>
                                            </p:txEl>
                                          </p:spTgt>
                                        </p:tgtEl>
                                      </p:cBhvr>
                                    </p:animEffect>
                                    <p:anim calcmode="lin" valueType="num">
                                      <p:cBhvr>
                                        <p:cTn id="43" dur="1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4" dur="1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405434" y="880001"/>
            <a:ext cx="5381132"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Effect of Abrasive Grain Diameter</a:t>
            </a:r>
          </a:p>
        </p:txBody>
      </p:sp>
      <p:pic>
        <p:nvPicPr>
          <p:cNvPr id="4" name="Picture 3" descr="C:\Documents and Settings\raghav16\Local Settings\Temporary Internet Files\Content.Word\New Doc 1_2.jpg">
            <a:extLst>
              <a:ext uri="{FF2B5EF4-FFF2-40B4-BE49-F238E27FC236}">
                <a16:creationId xmlns:a16="http://schemas.microsoft.com/office/drawing/2014/main" id="{FD64E280-A3A3-4048-92A6-18FBEF3C2115}"/>
              </a:ext>
            </a:extLst>
          </p:cNvPr>
          <p:cNvPicPr/>
          <p:nvPr/>
        </p:nvPicPr>
        <p:blipFill>
          <a:blip r:embed="rId2" cstate="print"/>
          <a:srcRect/>
          <a:stretch>
            <a:fillRect/>
          </a:stretch>
        </p:blipFill>
        <p:spPr bwMode="auto">
          <a:xfrm>
            <a:off x="629926" y="1774955"/>
            <a:ext cx="5006712" cy="3710601"/>
          </a:xfrm>
          <a:prstGeom prst="rect">
            <a:avLst/>
          </a:prstGeom>
          <a:noFill/>
          <a:ln w="9525">
            <a:noFill/>
            <a:miter lim="800000"/>
            <a:headEnd/>
            <a:tailEnd/>
          </a:ln>
        </p:spPr>
      </p:pic>
      <p:pic>
        <p:nvPicPr>
          <p:cNvPr id="6" name="Picture 2">
            <a:extLst>
              <a:ext uri="{FF2B5EF4-FFF2-40B4-BE49-F238E27FC236}">
                <a16:creationId xmlns:a16="http://schemas.microsoft.com/office/drawing/2014/main" id="{AA5BBDDF-87FF-4D76-BBC5-E580B12127D1}"/>
              </a:ext>
            </a:extLst>
          </p:cNvPr>
          <p:cNvPicPr>
            <a:picLocks noChangeAspect="1" noChangeArrowheads="1"/>
          </p:cNvPicPr>
          <p:nvPr/>
        </p:nvPicPr>
        <p:blipFill>
          <a:blip r:embed="rId3"/>
          <a:srcRect/>
          <a:stretch>
            <a:fillRect/>
          </a:stretch>
        </p:blipFill>
        <p:spPr bwMode="auto">
          <a:xfrm>
            <a:off x="6096000" y="1651034"/>
            <a:ext cx="5232816" cy="3958445"/>
          </a:xfrm>
          <a:prstGeom prst="rect">
            <a:avLst/>
          </a:prstGeom>
          <a:noFill/>
          <a:ln w="9525">
            <a:noFill/>
            <a:miter lim="800000"/>
            <a:headEnd/>
            <a:tailEnd/>
          </a:ln>
          <a:effectLst/>
        </p:spPr>
      </p:pic>
    </p:spTree>
    <p:extLst>
      <p:ext uri="{BB962C8B-B14F-4D97-AF65-F5344CB8AC3E}">
        <p14:creationId xmlns:p14="http://schemas.microsoft.com/office/powerpoint/2010/main" val="278605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136640" y="4028578"/>
            <a:ext cx="12055360" cy="3000501"/>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The metal removal rate or cutting rate increases with increase in both amplitude &amp; vibration of the tool.</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rPr>
              <a:t>The cutting rate increases linearly with an increase in both amplitude and frequency.</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chemeClr val="accent4">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However, increasing the amplitude tends to increase the surface roughness, but the effect is minimal.</a:t>
            </a:r>
          </a:p>
          <a:p>
            <a:pPr marL="342900" lvl="0" indent="-342900" algn="just" hangingPunct="0">
              <a:lnSpc>
                <a:spcPct val="115000"/>
              </a:lnSpc>
              <a:spcAft>
                <a:spcPts val="1000"/>
              </a:spcAft>
              <a:buFont typeface="Arial" panose="020B0604020202020204" pitchFamily="34" charset="0"/>
              <a:buChar char="•"/>
              <a:tabLst>
                <a:tab pos="520700" algn="l"/>
              </a:tabLst>
            </a:pPr>
            <a:endParaRPr lang="en-IN" sz="2400" dirty="0"/>
          </a:p>
        </p:txBody>
      </p:sp>
      <p:pic>
        <p:nvPicPr>
          <p:cNvPr id="4" name="Picture 2">
            <a:extLst>
              <a:ext uri="{FF2B5EF4-FFF2-40B4-BE49-F238E27FC236}">
                <a16:creationId xmlns:a16="http://schemas.microsoft.com/office/drawing/2014/main" id="{CBDA7575-A10F-4985-9E4D-68EECA3214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40" y="874174"/>
            <a:ext cx="4091221" cy="2933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B11CE8D2-C196-49A4-849A-B0A546D884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4374" y="859023"/>
            <a:ext cx="3827488" cy="3189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35AD6C98-B193-49D8-828A-8DCCF9A4C772}"/>
              </a:ext>
            </a:extLst>
          </p:cNvPr>
          <p:cNvSpPr txBox="1"/>
          <p:nvPr/>
        </p:nvSpPr>
        <p:spPr>
          <a:xfrm>
            <a:off x="3165591" y="627953"/>
            <a:ext cx="6910129"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Effect of Amplitude &amp; Frequency of vibrations</a:t>
            </a:r>
          </a:p>
        </p:txBody>
      </p:sp>
      <p:sp>
        <p:nvSpPr>
          <p:cNvPr id="7" name="TextBox 6">
            <a:extLst>
              <a:ext uri="{FF2B5EF4-FFF2-40B4-BE49-F238E27FC236}">
                <a16:creationId xmlns:a16="http://schemas.microsoft.com/office/drawing/2014/main" id="{5963476D-6438-4E30-B3C4-5201C5D02828}"/>
              </a:ext>
            </a:extLst>
          </p:cNvPr>
          <p:cNvSpPr txBox="1"/>
          <p:nvPr/>
        </p:nvSpPr>
        <p:spPr>
          <a:xfrm>
            <a:off x="4552330" y="1585343"/>
            <a:ext cx="3697575" cy="1757212"/>
          </a:xfrm>
          <a:prstGeom prst="rect">
            <a:avLst/>
          </a:prstGeom>
          <a:noFill/>
          <a:ln w="28575">
            <a:solidFill>
              <a:schemeClr val="accent4"/>
            </a:solidFill>
          </a:ln>
        </p:spPr>
        <p:txBody>
          <a:bodyPr wrap="square">
            <a:spAutoFit/>
          </a:bodyPr>
          <a:lstStyle/>
          <a:p>
            <a:pPr lvl="0" algn="just" hangingPunct="0">
              <a:lnSpc>
                <a:spcPct val="115000"/>
              </a:lnSpc>
              <a:spcAft>
                <a:spcPts val="1000"/>
              </a:spcAft>
              <a:tabLst>
                <a:tab pos="520700" algn="l"/>
              </a:tabLst>
            </a:pPr>
            <a:r>
              <a:rPr lang="en-US" sz="2400"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The frequency &amp; amplitude of vibrations ranges from 15-30kHz &amp; 25-100μm respectively.</a:t>
            </a:r>
          </a:p>
        </p:txBody>
      </p:sp>
    </p:spTree>
    <p:extLst>
      <p:ext uri="{BB962C8B-B14F-4D97-AF65-F5344CB8AC3E}">
        <p14:creationId xmlns:p14="http://schemas.microsoft.com/office/powerpoint/2010/main" val="2329997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0-#ppt_w/2"/>
                                          </p:val>
                                        </p:tav>
                                        <p:tav tm="100000">
                                          <p:val>
                                            <p:strVal val="#ppt_x"/>
                                          </p:val>
                                        </p:tav>
                                      </p:tavLst>
                                    </p:anim>
                                    <p:anim calcmode="lin" valueType="num">
                                      <p:cBhvr additive="base">
                                        <p:cTn id="8" dur="1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500" fill="hold"/>
                                        <p:tgtEl>
                                          <p:spTgt spid="6"/>
                                        </p:tgtEl>
                                        <p:attrNameLst>
                                          <p:attrName>ppt_x</p:attrName>
                                        </p:attrNameLst>
                                      </p:cBhvr>
                                      <p:tavLst>
                                        <p:tav tm="0">
                                          <p:val>
                                            <p:strVal val="1+#ppt_w/2"/>
                                          </p:val>
                                        </p:tav>
                                        <p:tav tm="100000">
                                          <p:val>
                                            <p:strVal val="#ppt_x"/>
                                          </p:val>
                                        </p:tav>
                                      </p:tavLst>
                                    </p:anim>
                                    <p:anim calcmode="lin" valueType="num">
                                      <p:cBhvr additive="base">
                                        <p:cTn id="14" dur="1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1500"/>
                                        <p:tgtEl>
                                          <p:spTgt spid="8">
                                            <p:txEl>
                                              <p:pRg st="0" end="0"/>
                                            </p:txEl>
                                          </p:spTgt>
                                        </p:tgtEl>
                                      </p:cBhvr>
                                    </p:animEffect>
                                    <p:anim calcmode="lin" valueType="num">
                                      <p:cBhvr>
                                        <p:cTn id="20" dur="1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1" dur="1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Effect transition="in" filter="fade">
                                      <p:cBhvr>
                                        <p:cTn id="26" dur="1500"/>
                                        <p:tgtEl>
                                          <p:spTgt spid="8">
                                            <p:txEl>
                                              <p:pRg st="1" end="1"/>
                                            </p:txEl>
                                          </p:spTgt>
                                        </p:tgtEl>
                                      </p:cBhvr>
                                    </p:animEffect>
                                    <p:anim calcmode="lin" valueType="num">
                                      <p:cBhvr>
                                        <p:cTn id="27"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8"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8">
                                            <p:txEl>
                                              <p:pRg st="2" end="2"/>
                                            </p:txEl>
                                          </p:spTgt>
                                        </p:tgtEl>
                                        <p:attrNameLst>
                                          <p:attrName>style.visibility</p:attrName>
                                        </p:attrNameLst>
                                      </p:cBhvr>
                                      <p:to>
                                        <p:strVal val="visible"/>
                                      </p:to>
                                    </p:set>
                                    <p:animEffect transition="in" filter="fade">
                                      <p:cBhvr>
                                        <p:cTn id="33" dur="1500"/>
                                        <p:tgtEl>
                                          <p:spTgt spid="8">
                                            <p:txEl>
                                              <p:pRg st="2" end="2"/>
                                            </p:txEl>
                                          </p:spTgt>
                                        </p:tgtEl>
                                      </p:cBhvr>
                                    </p:animEffect>
                                    <p:anim calcmode="lin" valueType="num">
                                      <p:cBhvr>
                                        <p:cTn id="34"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5"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fltVal val="0"/>
                                          </p:val>
                                        </p:tav>
                                        <p:tav tm="100000">
                                          <p:val>
                                            <p:strVal val="#ppt_w"/>
                                          </p:val>
                                        </p:tav>
                                      </p:tavLst>
                                    </p:anim>
                                    <p:anim calcmode="lin" valueType="num">
                                      <p:cBhvr>
                                        <p:cTn id="41" dur="1000" fill="hold"/>
                                        <p:tgtEl>
                                          <p:spTgt spid="7"/>
                                        </p:tgtEl>
                                        <p:attrNameLst>
                                          <p:attrName>ppt_h</p:attrName>
                                        </p:attrNameLst>
                                      </p:cBhvr>
                                      <p:tavLst>
                                        <p:tav tm="0">
                                          <p:val>
                                            <p:fltVal val="0"/>
                                          </p:val>
                                        </p:tav>
                                        <p:tav tm="100000">
                                          <p:val>
                                            <p:strVal val="#ppt_h"/>
                                          </p:val>
                                        </p:tav>
                                      </p:tavLst>
                                    </p:anim>
                                    <p:animEffect transition="in" filter="fade">
                                      <p:cBhvr>
                                        <p:cTn id="4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164893" y="1141468"/>
            <a:ext cx="7240249" cy="5122236"/>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BC08A7"/>
                </a:solidFill>
                <a:latin typeface="Times" panose="02020603050405020304" pitchFamily="18" charset="0"/>
                <a:ea typeface="Times New Roman" panose="02020603050405020304" pitchFamily="18" charset="0"/>
                <a:cs typeface="Times New Roman" panose="02020603050405020304" pitchFamily="18" charset="0"/>
              </a:rPr>
              <a:t>Static load is the load or force with which the abrasive particles are initially kept pressed against the workpiece by the tool force before they are accelerated to strike against the w/p during a vibration cycle.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C00000"/>
                </a:solidFill>
                <a:latin typeface="Times" panose="02020603050405020304" pitchFamily="18" charset="0"/>
                <a:ea typeface="Times New Roman" panose="02020603050405020304" pitchFamily="18" charset="0"/>
                <a:cs typeface="Times New Roman" panose="02020603050405020304" pitchFamily="18" charset="0"/>
              </a:rPr>
              <a:t>The machining rate reaches a maximum as the static load on the tool is increased.</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0070C0"/>
                </a:solidFill>
                <a:latin typeface="Times" panose="02020603050405020304" pitchFamily="18" charset="0"/>
                <a:ea typeface="Times New Roman" panose="02020603050405020304" pitchFamily="18" charset="0"/>
                <a:cs typeface="Times New Roman" panose="02020603050405020304" pitchFamily="18" charset="0"/>
              </a:rPr>
              <a:t>The surface finish is found to be little affected by the applied static load .</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chemeClr val="accent4">
                    <a:lumMod val="50000"/>
                  </a:schemeClr>
                </a:solidFill>
                <a:latin typeface="Times" panose="02020603050405020304" pitchFamily="18" charset="0"/>
                <a:ea typeface="Times New Roman" panose="02020603050405020304" pitchFamily="18" charset="0"/>
                <a:cs typeface="Times New Roman" panose="02020603050405020304" pitchFamily="18" charset="0"/>
              </a:rPr>
              <a:t>It is observed  that higher loads, do not give a rougher finish, In fact surface finish is improved because the grains are crushed to small size with higher loads</a:t>
            </a:r>
            <a:endParaRPr lang="en-IN" dirty="0">
              <a:solidFill>
                <a:schemeClr val="accent4">
                  <a:lumMod val="50000"/>
                </a:schemeClr>
              </a:solidFill>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892614" y="529104"/>
            <a:ext cx="4406771"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Effect of Applied Static Load</a:t>
            </a:r>
          </a:p>
        </p:txBody>
      </p:sp>
      <p:pic>
        <p:nvPicPr>
          <p:cNvPr id="4" name="Picture 2">
            <a:extLst>
              <a:ext uri="{FF2B5EF4-FFF2-40B4-BE49-F238E27FC236}">
                <a16:creationId xmlns:a16="http://schemas.microsoft.com/office/drawing/2014/main" id="{C4ABBAD7-C8ED-4761-B64E-3636F41FDC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6382" y="1543362"/>
            <a:ext cx="4865618" cy="377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336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3)">
                                      <p:cBhvr>
                                        <p:cTn id="7" dur="5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1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3" dur="150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 calcmode="lin" valueType="num">
                                      <p:cBhvr additive="base">
                                        <p:cTn id="18"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9" dur="1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1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25" dur="1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nodeType="click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 calcmode="lin" valueType="num">
                                      <p:cBhvr additive="base">
                                        <p:cTn id="30" dur="1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31" dur="1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FBEB03-77AD-4F31-9B9D-6BA03C15550C}"/>
              </a:ext>
            </a:extLst>
          </p:cNvPr>
          <p:cNvSpPr txBox="1"/>
          <p:nvPr/>
        </p:nvSpPr>
        <p:spPr>
          <a:xfrm>
            <a:off x="5451366" y="556841"/>
            <a:ext cx="1466269" cy="461665"/>
          </a:xfrm>
          <a:prstGeom prst="rect">
            <a:avLst/>
          </a:prstGeom>
          <a:noFill/>
        </p:spPr>
        <p:txBody>
          <a:bodyPr wrap="square">
            <a:spAutoFit/>
          </a:bodyPr>
          <a:lstStyle/>
          <a:p>
            <a:r>
              <a:rPr lang="en-IN" sz="2400" b="1" i="0" u="none" strike="noStrike" baseline="0" dirty="0">
                <a:solidFill>
                  <a:srgbClr val="000000"/>
                </a:solidFill>
                <a:latin typeface="Times New Roman" panose="02020603050405020304" pitchFamily="18" charset="0"/>
              </a:rPr>
              <a:t>Module 2</a:t>
            </a:r>
            <a:endParaRPr lang="en-IN" sz="2400" dirty="0"/>
          </a:p>
        </p:txBody>
      </p:sp>
      <p:sp>
        <p:nvSpPr>
          <p:cNvPr id="8" name="TextBox 7">
            <a:extLst>
              <a:ext uri="{FF2B5EF4-FFF2-40B4-BE49-F238E27FC236}">
                <a16:creationId xmlns:a16="http://schemas.microsoft.com/office/drawing/2014/main" id="{CFBAC1F0-B17D-4D11-9B53-254FDB8A57EA}"/>
              </a:ext>
            </a:extLst>
          </p:cNvPr>
          <p:cNvSpPr txBox="1"/>
          <p:nvPr/>
        </p:nvSpPr>
        <p:spPr>
          <a:xfrm>
            <a:off x="874644" y="798631"/>
            <a:ext cx="10528336" cy="4795800"/>
          </a:xfrm>
          <a:prstGeom prst="rect">
            <a:avLst/>
          </a:prstGeom>
          <a:noFill/>
        </p:spPr>
        <p:txBody>
          <a:bodyPr wrap="square">
            <a:spAutoFit/>
          </a:bodyPr>
          <a:lstStyle/>
          <a:p>
            <a:pPr>
              <a:lnSpc>
                <a:spcPct val="115000"/>
              </a:lnSpc>
              <a:spcAft>
                <a:spcPts val="1000"/>
              </a:spcAft>
            </a:pPr>
            <a:r>
              <a:rPr lang="en-US" sz="20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Ultrasonic Machining (USM):</a:t>
            </a:r>
            <a:endParaRPr lang="en-IN" sz="2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hangingPunct="0">
              <a:lnSpc>
                <a:spcPct val="115000"/>
              </a:lnSpc>
              <a:spcAft>
                <a:spcPts val="1000"/>
              </a:spcAft>
              <a:buFont typeface="Arial" panose="020B0604020202020204" pitchFamily="34" charset="0"/>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Introduction, Equipment and material process</a:t>
            </a:r>
          </a:p>
          <a:p>
            <a:pPr marL="342900" lvl="0" indent="-342900" algn="just" hangingPunct="0">
              <a:lnSpc>
                <a:spcPct val="115000"/>
              </a:lnSpc>
              <a:spcAft>
                <a:spcPts val="1000"/>
              </a:spcAft>
              <a:buFont typeface="Arial" panose="020B0604020202020204" pitchFamily="34" charset="0"/>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Effect of process parameters: Effect of amplitude and frequency, Effect of abrasive grain diameter, effect of slurry, tool &amp; work material. </a:t>
            </a:r>
          </a:p>
          <a:p>
            <a:pPr marL="342900" lvl="0" indent="-342900" algn="just" hangingPunct="0">
              <a:lnSpc>
                <a:spcPct val="115000"/>
              </a:lnSpc>
              <a:spcAft>
                <a:spcPts val="1000"/>
              </a:spcAft>
              <a:buFont typeface="Arial" panose="020B0604020202020204" pitchFamily="34" charset="0"/>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Process characteristics: Material removal rate, tool wear, accuracy, surface finish</a:t>
            </a:r>
          </a:p>
          <a:p>
            <a:pPr marL="342900" lvl="0" indent="-342900" algn="just" hangingPunct="0">
              <a:lnSpc>
                <a:spcPct val="115000"/>
              </a:lnSpc>
              <a:spcAft>
                <a:spcPts val="1000"/>
              </a:spcAft>
              <a:buFont typeface="Arial" panose="020B0604020202020204" pitchFamily="34" charset="0"/>
              <a:buChar char="•"/>
              <a:tabLst>
                <a:tab pos="520700" algn="l"/>
              </a:tabLst>
            </a:pPr>
            <a:r>
              <a:rPr lang="en-US" dirty="0">
                <a:latin typeface="Times" panose="02020603050405020304" pitchFamily="18" charset="0"/>
                <a:ea typeface="Times New Roman" panose="02020603050405020304" pitchFamily="18" charset="0"/>
                <a:cs typeface="Times New Roman" panose="02020603050405020304" pitchFamily="18" charset="0"/>
              </a:rPr>
              <a:t>A</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pplications, advantages &amp; limitations of USM.</a:t>
            </a:r>
          </a:p>
          <a:p>
            <a:pPr lvl="0" algn="just" hangingPunct="0">
              <a:lnSpc>
                <a:spcPct val="115000"/>
              </a:lnSpc>
              <a:spcAft>
                <a:spcPts val="1000"/>
              </a:spcAft>
              <a:tabLst>
                <a:tab pos="520700" algn="l"/>
              </a:tabLst>
            </a:pPr>
            <a:r>
              <a:rPr lang="en-US" sz="2000" b="1" dirty="0">
                <a:solidFill>
                  <a:srgbClr val="FF0000"/>
                </a:solidFill>
                <a:latin typeface="Times" panose="02020603050405020304" pitchFamily="18" charset="0"/>
                <a:cs typeface="Times New Roman" panose="02020603050405020304" pitchFamily="18" charset="0"/>
              </a:rPr>
              <a:t>Abrasive Jet Machining (AJM): </a:t>
            </a:r>
          </a:p>
          <a:p>
            <a:pPr marL="342900" lvl="0" indent="-342900" algn="just" hangingPunct="0">
              <a:lnSpc>
                <a:spcPct val="115000"/>
              </a:lnSpc>
              <a:spcAft>
                <a:spcPts val="1000"/>
              </a:spcAft>
              <a:buFont typeface="Arial" panose="020B0604020202020204" pitchFamily="34" charset="0"/>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Introduction, Equipment and process of material removal, </a:t>
            </a:r>
          </a:p>
          <a:p>
            <a:pPr marL="342900" lvl="0" indent="-342900" algn="just" hangingPunct="0">
              <a:lnSpc>
                <a:spcPct val="115000"/>
              </a:lnSpc>
              <a:spcAft>
                <a:spcPts val="1000"/>
              </a:spcAft>
              <a:buFont typeface="Arial" panose="020B0604020202020204" pitchFamily="34" charset="0"/>
              <a:buChar char="•"/>
              <a:tabLst>
                <a:tab pos="520700" algn="l"/>
              </a:tabLst>
            </a:pPr>
            <a:r>
              <a:rPr lang="en-US" dirty="0">
                <a:latin typeface="Times" panose="02020603050405020304" pitchFamily="18" charset="0"/>
                <a:ea typeface="Times New Roman" panose="02020603050405020304" pitchFamily="18" charset="0"/>
                <a:cs typeface="Times New Roman" panose="02020603050405020304" pitchFamily="18" charset="0"/>
              </a:rPr>
              <a:t>P</a:t>
            </a:r>
            <a:r>
              <a:rPr lang="en-US" sz="1800" dirty="0">
                <a:effectLst/>
                <a:latin typeface="Times" panose="02020603050405020304" pitchFamily="18" charset="0"/>
                <a:ea typeface="Times New Roman" panose="02020603050405020304" pitchFamily="18" charset="0"/>
                <a:cs typeface="Times New Roman" panose="02020603050405020304" pitchFamily="18" charset="0"/>
              </a:rPr>
              <a:t>rocess variables: carrier gas, type of abrasive, work material, stand-off distance (SOD).</a:t>
            </a:r>
          </a:p>
          <a:p>
            <a:pPr marL="342900" lvl="0" indent="-342900" algn="just" hangingPunct="0">
              <a:lnSpc>
                <a:spcPct val="115000"/>
              </a:lnSpc>
              <a:spcAft>
                <a:spcPts val="1000"/>
              </a:spcAft>
              <a:buFont typeface="Arial" panose="020B0604020202020204" pitchFamily="34" charset="0"/>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Process characteristics-Material removal rate, Nozzle wear, accuracy &amp; surface finish.</a:t>
            </a:r>
          </a:p>
          <a:p>
            <a:pPr marL="342900" lvl="0" indent="-342900" algn="just" hangingPunct="0">
              <a:lnSpc>
                <a:spcPct val="115000"/>
              </a:lnSpc>
              <a:spcAft>
                <a:spcPts val="1000"/>
              </a:spcAft>
              <a:buFont typeface="Arial" panose="020B0604020202020204" pitchFamily="34" charset="0"/>
              <a:buChar char="•"/>
              <a:tabLst>
                <a:tab pos="520700" algn="l"/>
              </a:tabLst>
            </a:pPr>
            <a:r>
              <a:rPr lang="en-US" sz="1800" dirty="0">
                <a:effectLst/>
                <a:latin typeface="Times" panose="02020603050405020304" pitchFamily="18" charset="0"/>
                <a:ea typeface="Times New Roman" panose="02020603050405020304" pitchFamily="18" charset="0"/>
                <a:cs typeface="Times New Roman" panose="02020603050405020304" pitchFamily="18" charset="0"/>
              </a:rPr>
              <a:t>Applications, advantages &amp;limitations of AJM.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fade">
                                      <p:cBhvr>
                                        <p:cTn id="20" dur="1000"/>
                                        <p:tgtEl>
                                          <p:spTgt spid="8">
                                            <p:txEl>
                                              <p:pRg st="1" end="1"/>
                                            </p:txEl>
                                          </p:spTgt>
                                        </p:tgtEl>
                                      </p:cBhvr>
                                    </p:animEffect>
                                    <p:anim calcmode="lin" valueType="num">
                                      <p:cBhvr>
                                        <p:cTn id="21"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8">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1000"/>
                                        <p:tgtEl>
                                          <p:spTgt spid="8">
                                            <p:txEl>
                                              <p:pRg st="2" end="2"/>
                                            </p:txEl>
                                          </p:spTgt>
                                        </p:tgtEl>
                                      </p:cBhvr>
                                    </p:animEffect>
                                    <p:anim calcmode="lin" valueType="num">
                                      <p:cBhvr>
                                        <p:cTn id="26"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8">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Effect transition="in" filter="fade">
                                      <p:cBhvr>
                                        <p:cTn id="30" dur="1000"/>
                                        <p:tgtEl>
                                          <p:spTgt spid="8">
                                            <p:txEl>
                                              <p:pRg st="3" end="3"/>
                                            </p:txEl>
                                          </p:spTgt>
                                        </p:tgtEl>
                                      </p:cBhvr>
                                    </p:animEffect>
                                    <p:anim calcmode="lin" valueType="num">
                                      <p:cBhvr>
                                        <p:cTn id="31"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8">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animEffect transition="in" filter="fade">
                                      <p:cBhvr>
                                        <p:cTn id="35" dur="1000"/>
                                        <p:tgtEl>
                                          <p:spTgt spid="8">
                                            <p:txEl>
                                              <p:pRg st="4" end="4"/>
                                            </p:txEl>
                                          </p:spTgt>
                                        </p:tgtEl>
                                      </p:cBhvr>
                                    </p:animEffect>
                                    <p:anim calcmode="lin" valueType="num">
                                      <p:cBhvr>
                                        <p:cTn id="36"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8">
                                            <p:txEl>
                                              <p:pRg st="5" end="5"/>
                                            </p:txEl>
                                          </p:spTgt>
                                        </p:tgtEl>
                                        <p:attrNameLst>
                                          <p:attrName>style.visibility</p:attrName>
                                        </p:attrNameLst>
                                      </p:cBhvr>
                                      <p:to>
                                        <p:strVal val="visible"/>
                                      </p:to>
                                    </p:set>
                                    <p:anim calcmode="lin" valueType="num">
                                      <p:cBhvr additive="base">
                                        <p:cTn id="42" dur="500" fill="hold"/>
                                        <p:tgtEl>
                                          <p:spTgt spid="8">
                                            <p:txEl>
                                              <p:pRg st="5" end="5"/>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8">
                                            <p:txEl>
                                              <p:pRg st="6" end="6"/>
                                            </p:txEl>
                                          </p:spTgt>
                                        </p:tgtEl>
                                        <p:attrNameLst>
                                          <p:attrName>style.visibility</p:attrName>
                                        </p:attrNameLst>
                                      </p:cBhvr>
                                      <p:to>
                                        <p:strVal val="visible"/>
                                      </p:to>
                                    </p:set>
                                    <p:animEffect transition="in" filter="fade">
                                      <p:cBhvr>
                                        <p:cTn id="48" dur="1000"/>
                                        <p:tgtEl>
                                          <p:spTgt spid="8">
                                            <p:txEl>
                                              <p:pRg st="6" end="6"/>
                                            </p:txEl>
                                          </p:spTgt>
                                        </p:tgtEl>
                                      </p:cBhvr>
                                    </p:animEffect>
                                    <p:anim calcmode="lin" valueType="num">
                                      <p:cBhvr>
                                        <p:cTn id="49" dur="10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8">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8">
                                            <p:txEl>
                                              <p:pRg st="7" end="7"/>
                                            </p:txEl>
                                          </p:spTgt>
                                        </p:tgtEl>
                                        <p:attrNameLst>
                                          <p:attrName>style.visibility</p:attrName>
                                        </p:attrNameLst>
                                      </p:cBhvr>
                                      <p:to>
                                        <p:strVal val="visible"/>
                                      </p:to>
                                    </p:set>
                                    <p:animEffect transition="in" filter="fade">
                                      <p:cBhvr>
                                        <p:cTn id="53" dur="1000"/>
                                        <p:tgtEl>
                                          <p:spTgt spid="8">
                                            <p:txEl>
                                              <p:pRg st="7" end="7"/>
                                            </p:txEl>
                                          </p:spTgt>
                                        </p:tgtEl>
                                      </p:cBhvr>
                                    </p:animEffect>
                                    <p:anim calcmode="lin" valueType="num">
                                      <p:cBhvr>
                                        <p:cTn id="54" dur="1000" fill="hold"/>
                                        <p:tgtEl>
                                          <p:spTgt spid="8">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8">
                                            <p:txEl>
                                              <p:pRg st="7" end="7"/>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8">
                                            <p:txEl>
                                              <p:pRg st="8" end="8"/>
                                            </p:txEl>
                                          </p:spTgt>
                                        </p:tgtEl>
                                        <p:attrNameLst>
                                          <p:attrName>style.visibility</p:attrName>
                                        </p:attrNameLst>
                                      </p:cBhvr>
                                      <p:to>
                                        <p:strVal val="visible"/>
                                      </p:to>
                                    </p:set>
                                    <p:animEffect transition="in" filter="fade">
                                      <p:cBhvr>
                                        <p:cTn id="58" dur="1000"/>
                                        <p:tgtEl>
                                          <p:spTgt spid="8">
                                            <p:txEl>
                                              <p:pRg st="8" end="8"/>
                                            </p:txEl>
                                          </p:spTgt>
                                        </p:tgtEl>
                                      </p:cBhvr>
                                    </p:animEffect>
                                    <p:anim calcmode="lin" valueType="num">
                                      <p:cBhvr>
                                        <p:cTn id="59"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8">
                                            <p:txEl>
                                              <p:pRg st="8" end="8"/>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8">
                                            <p:txEl>
                                              <p:pRg st="9" end="9"/>
                                            </p:txEl>
                                          </p:spTgt>
                                        </p:tgtEl>
                                        <p:attrNameLst>
                                          <p:attrName>style.visibility</p:attrName>
                                        </p:attrNameLst>
                                      </p:cBhvr>
                                      <p:to>
                                        <p:strVal val="visible"/>
                                      </p:to>
                                    </p:set>
                                    <p:animEffect transition="in" filter="fade">
                                      <p:cBhvr>
                                        <p:cTn id="63" dur="1000"/>
                                        <p:tgtEl>
                                          <p:spTgt spid="8">
                                            <p:txEl>
                                              <p:pRg st="9" end="9"/>
                                            </p:txEl>
                                          </p:spTgt>
                                        </p:tgtEl>
                                      </p:cBhvr>
                                    </p:animEffect>
                                    <p:anim calcmode="lin" valueType="num">
                                      <p:cBhvr>
                                        <p:cTn id="64"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14A62499-F00B-4085-B18B-09A22123B8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3713" y="918549"/>
            <a:ext cx="4600928" cy="35784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35AD6C98-B193-49D8-828A-8DCCF9A4C772}"/>
              </a:ext>
            </a:extLst>
          </p:cNvPr>
          <p:cNvSpPr txBox="1"/>
          <p:nvPr/>
        </p:nvSpPr>
        <p:spPr>
          <a:xfrm>
            <a:off x="4839493" y="672329"/>
            <a:ext cx="2513014"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Effect of Slurry</a:t>
            </a:r>
          </a:p>
        </p:txBody>
      </p:sp>
      <p:sp>
        <p:nvSpPr>
          <p:cNvPr id="8" name="TextBox 7">
            <a:extLst>
              <a:ext uri="{FF2B5EF4-FFF2-40B4-BE49-F238E27FC236}">
                <a16:creationId xmlns:a16="http://schemas.microsoft.com/office/drawing/2014/main" id="{CFBAC1F0-B17D-4D11-9B53-254FDB8A57EA}"/>
              </a:ext>
            </a:extLst>
          </p:cNvPr>
          <p:cNvSpPr txBox="1"/>
          <p:nvPr/>
        </p:nvSpPr>
        <p:spPr>
          <a:xfrm>
            <a:off x="380938" y="4222478"/>
            <a:ext cx="11646169" cy="2299476"/>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8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Cutting rate can be increased with an increase in slurry concentration.</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800" dirty="0">
                <a:solidFill>
                  <a:schemeClr val="accent4">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It is found that a sharp drop in material removal rate with increasing viscosity.</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8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The pressure with which slurry is fed into the cutting zone has a remarkable effect on the material removal rate.</a:t>
            </a:r>
            <a:endParaRPr lang="en-IN" sz="2800" dirty="0">
              <a:solidFill>
                <a:srgbClr val="002060"/>
              </a:solidFill>
            </a:endParaRPr>
          </a:p>
        </p:txBody>
      </p:sp>
    </p:spTree>
    <p:extLst>
      <p:ext uri="{BB962C8B-B14F-4D97-AF65-F5344CB8AC3E}">
        <p14:creationId xmlns:p14="http://schemas.microsoft.com/office/powerpoint/2010/main" val="924444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542591" y="1171806"/>
            <a:ext cx="11192439" cy="2020874"/>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The shape of the tool face also affects the cutting rate.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chemeClr val="accent1">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A narrow rectangular tool gives a greater maximum cutting rate than a tool of the same area with a square cross section.</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FF3399"/>
                </a:solidFill>
                <a:effectLst/>
                <a:latin typeface="Times" panose="02020603050405020304" pitchFamily="18" charset="0"/>
                <a:ea typeface="Times New Roman" panose="02020603050405020304" pitchFamily="18" charset="0"/>
                <a:cs typeface="Times New Roman" panose="02020603050405020304" pitchFamily="18" charset="0"/>
              </a:rPr>
              <a:t>A rise in cutting rate by 50% is seen by replacing a cylindrical tool with a conical cone.</a:t>
            </a:r>
            <a:endParaRPr lang="en-IN" dirty="0">
              <a:solidFill>
                <a:srgbClr val="FF3399"/>
              </a:solidFill>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4797360" y="611173"/>
            <a:ext cx="2682903" cy="584775"/>
          </a:xfrm>
          <a:prstGeom prst="rect">
            <a:avLst/>
          </a:prstGeom>
          <a:noFill/>
        </p:spPr>
        <p:txBody>
          <a:bodyPr wrap="square">
            <a:spAutoFit/>
          </a:bodyPr>
          <a:lstStyle/>
          <a:p>
            <a:r>
              <a:rPr lang="en-IN" sz="3200" b="1" dirty="0">
                <a:solidFill>
                  <a:srgbClr val="FF0000"/>
                </a:solidFill>
                <a:latin typeface="Times New Roman" panose="02020603050405020304" pitchFamily="18" charset="0"/>
              </a:rPr>
              <a:t>Effect of Tool </a:t>
            </a:r>
          </a:p>
        </p:txBody>
      </p:sp>
      <p:sp>
        <p:nvSpPr>
          <p:cNvPr id="4" name="TextBox 3">
            <a:extLst>
              <a:ext uri="{FF2B5EF4-FFF2-40B4-BE49-F238E27FC236}">
                <a16:creationId xmlns:a16="http://schemas.microsoft.com/office/drawing/2014/main" id="{3BD8954F-4860-450B-BB95-AFAB6840CE12}"/>
              </a:ext>
            </a:extLst>
          </p:cNvPr>
          <p:cNvSpPr txBox="1"/>
          <p:nvPr/>
        </p:nvSpPr>
        <p:spPr>
          <a:xfrm>
            <a:off x="3773857" y="3270243"/>
            <a:ext cx="4644285" cy="584775"/>
          </a:xfrm>
          <a:prstGeom prst="rect">
            <a:avLst/>
          </a:prstGeom>
          <a:noFill/>
        </p:spPr>
        <p:txBody>
          <a:bodyPr wrap="square">
            <a:spAutoFit/>
          </a:bodyPr>
          <a:lstStyle/>
          <a:p>
            <a:r>
              <a:rPr lang="en-IN" sz="3200" b="1" dirty="0">
                <a:solidFill>
                  <a:srgbClr val="FF0000"/>
                </a:solidFill>
                <a:latin typeface="Times New Roman" panose="02020603050405020304" pitchFamily="18" charset="0"/>
              </a:rPr>
              <a:t>Effect of Work Material </a:t>
            </a:r>
          </a:p>
        </p:txBody>
      </p:sp>
      <p:sp>
        <p:nvSpPr>
          <p:cNvPr id="7" name="TextBox 6">
            <a:extLst>
              <a:ext uri="{FF2B5EF4-FFF2-40B4-BE49-F238E27FC236}">
                <a16:creationId xmlns:a16="http://schemas.microsoft.com/office/drawing/2014/main" id="{B04BF110-FD2B-46CB-981B-950FBD1B277B}"/>
              </a:ext>
            </a:extLst>
          </p:cNvPr>
          <p:cNvSpPr txBox="1"/>
          <p:nvPr/>
        </p:nvSpPr>
        <p:spPr>
          <a:xfrm>
            <a:off x="149902" y="3692741"/>
            <a:ext cx="11877207" cy="3162148"/>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400" dirty="0">
                <a:solidFill>
                  <a:srgbClr val="009900"/>
                </a:solidFill>
                <a:latin typeface="Times" panose="02020603050405020304" pitchFamily="18" charset="0"/>
                <a:cs typeface="Times New Roman" panose="02020603050405020304" pitchFamily="18" charset="0"/>
              </a:rPr>
              <a:t>Since the cutting forces involved in USM are not large, no mechanical stresses are set up in the work material.</a:t>
            </a:r>
          </a:p>
          <a:p>
            <a:pPr marL="342900" indent="-342900">
              <a:lnSpc>
                <a:spcPct val="150000"/>
              </a:lnSpc>
              <a:buFont typeface="Arial" panose="020B0604020202020204" pitchFamily="34" charset="0"/>
              <a:buChar char="•"/>
            </a:pPr>
            <a:r>
              <a:rPr lang="en-US" sz="2400" dirty="0">
                <a:solidFill>
                  <a:schemeClr val="accent1">
                    <a:lumMod val="50000"/>
                  </a:schemeClr>
                </a:solidFill>
                <a:latin typeface="Times" panose="02020603050405020304" pitchFamily="18" charset="0"/>
                <a:cs typeface="Times New Roman" panose="02020603050405020304" pitchFamily="18" charset="0"/>
              </a:rPr>
              <a:t>The microstructure of work material is not affected as the temperature generated at the cutting area is not that high.</a:t>
            </a:r>
          </a:p>
          <a:p>
            <a:pPr marL="342900" indent="-342900">
              <a:lnSpc>
                <a:spcPct val="150000"/>
              </a:lnSpc>
              <a:buFont typeface="Arial" panose="020B0604020202020204" pitchFamily="34" charset="0"/>
              <a:buChar char="•"/>
            </a:pPr>
            <a:r>
              <a:rPr lang="en-US" sz="2400" dirty="0">
                <a:solidFill>
                  <a:srgbClr val="FF3399"/>
                </a:solidFill>
                <a:latin typeface="Times" panose="02020603050405020304" pitchFamily="18" charset="0"/>
                <a:cs typeface="Times New Roman" panose="02020603050405020304" pitchFamily="18" charset="0"/>
              </a:rPr>
              <a:t>But if the flow of abrasive slurry is impaired then work material may not finished effectively</a:t>
            </a:r>
          </a:p>
          <a:p>
            <a:pPr marL="342900" lvl="0" indent="-342900" algn="just" hangingPunct="0">
              <a:lnSpc>
                <a:spcPct val="115000"/>
              </a:lnSpc>
              <a:spcAft>
                <a:spcPts val="1000"/>
              </a:spcAft>
              <a:buFont typeface="Arial" panose="020B0604020202020204" pitchFamily="34" charset="0"/>
              <a:buChar char="•"/>
              <a:tabLst>
                <a:tab pos="520700" algn="l"/>
              </a:tabLst>
            </a:pPr>
            <a:endParaRPr lang="en-IN" dirty="0"/>
          </a:p>
        </p:txBody>
      </p:sp>
    </p:spTree>
    <p:extLst>
      <p:ext uri="{BB962C8B-B14F-4D97-AF65-F5344CB8AC3E}">
        <p14:creationId xmlns:p14="http://schemas.microsoft.com/office/powerpoint/2010/main" val="317188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000"/>
                                        <p:tgtEl>
                                          <p:spTgt spid="8">
                                            <p:txEl>
                                              <p:pRg st="0" end="0"/>
                                            </p:txEl>
                                          </p:spTgt>
                                        </p:tgtEl>
                                      </p:cBhvr>
                                    </p:animEffect>
                                    <p:anim calcmode="lin" valueType="num">
                                      <p:cBhvr>
                                        <p:cTn id="15"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1000"/>
                                        <p:tgtEl>
                                          <p:spTgt spid="8">
                                            <p:txEl>
                                              <p:pRg st="1" end="1"/>
                                            </p:txEl>
                                          </p:spTgt>
                                        </p:tgtEl>
                                      </p:cBhvr>
                                    </p:animEffect>
                                    <p:anim calcmode="lin" valueType="num">
                                      <p:cBhvr>
                                        <p:cTn id="22"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Effect transition="in" filter="fade">
                                      <p:cBhvr>
                                        <p:cTn id="28" dur="1000"/>
                                        <p:tgtEl>
                                          <p:spTgt spid="8">
                                            <p:txEl>
                                              <p:pRg st="2" end="2"/>
                                            </p:txEl>
                                          </p:spTgt>
                                        </p:tgtEl>
                                      </p:cBhvr>
                                    </p:animEffect>
                                    <p:anim calcmode="lin" valueType="num">
                                      <p:cBhvr>
                                        <p:cTn id="29"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500" fill="hold"/>
                                        <p:tgtEl>
                                          <p:spTgt spid="4"/>
                                        </p:tgtEl>
                                        <p:attrNameLst>
                                          <p:attrName>ppt_w</p:attrName>
                                        </p:attrNameLst>
                                      </p:cBhvr>
                                      <p:tavLst>
                                        <p:tav tm="0">
                                          <p:val>
                                            <p:fltVal val="0"/>
                                          </p:val>
                                        </p:tav>
                                        <p:tav tm="100000">
                                          <p:val>
                                            <p:strVal val="#ppt_w"/>
                                          </p:val>
                                        </p:tav>
                                      </p:tavLst>
                                    </p:anim>
                                    <p:anim calcmode="lin" valueType="num">
                                      <p:cBhvr>
                                        <p:cTn id="36" dur="1500" fill="hold"/>
                                        <p:tgtEl>
                                          <p:spTgt spid="4"/>
                                        </p:tgtEl>
                                        <p:attrNameLst>
                                          <p:attrName>ppt_h</p:attrName>
                                        </p:attrNameLst>
                                      </p:cBhvr>
                                      <p:tavLst>
                                        <p:tav tm="0">
                                          <p:val>
                                            <p:fltVal val="0"/>
                                          </p:val>
                                        </p:tav>
                                        <p:tav tm="100000">
                                          <p:val>
                                            <p:strVal val="#ppt_h"/>
                                          </p:val>
                                        </p:tav>
                                      </p:tavLst>
                                    </p:anim>
                                    <p:animEffect transition="in" filter="fade">
                                      <p:cBhvr>
                                        <p:cTn id="37" dur="1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1000"/>
                                        <p:tgtEl>
                                          <p:spTgt spid="7">
                                            <p:txEl>
                                              <p:pRg st="0" end="0"/>
                                            </p:txEl>
                                          </p:spTgt>
                                        </p:tgtEl>
                                      </p:cBhvr>
                                    </p:animEffect>
                                    <p:anim calcmode="lin" valueType="num">
                                      <p:cBhvr>
                                        <p:cTn id="4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Effect transition="in" filter="fade">
                                      <p:cBhvr>
                                        <p:cTn id="49" dur="1000"/>
                                        <p:tgtEl>
                                          <p:spTgt spid="7">
                                            <p:txEl>
                                              <p:pRg st="1" end="1"/>
                                            </p:txEl>
                                          </p:spTgt>
                                        </p:tgtEl>
                                      </p:cBhvr>
                                    </p:animEffect>
                                    <p:anim calcmode="lin" valueType="num">
                                      <p:cBhvr>
                                        <p:cTn id="50"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7">
                                            <p:txEl>
                                              <p:pRg st="2" end="2"/>
                                            </p:txEl>
                                          </p:spTgt>
                                        </p:tgtEl>
                                        <p:attrNameLst>
                                          <p:attrName>style.visibility</p:attrName>
                                        </p:attrNameLst>
                                      </p:cBhvr>
                                      <p:to>
                                        <p:strVal val="visible"/>
                                      </p:to>
                                    </p:set>
                                    <p:animEffect transition="in" filter="fade">
                                      <p:cBhvr>
                                        <p:cTn id="56" dur="1000"/>
                                        <p:tgtEl>
                                          <p:spTgt spid="7">
                                            <p:txEl>
                                              <p:pRg st="2" end="2"/>
                                            </p:txEl>
                                          </p:spTgt>
                                        </p:tgtEl>
                                      </p:cBhvr>
                                    </p:animEffect>
                                    <p:anim calcmode="lin" valueType="num">
                                      <p:cBhvr>
                                        <p:cTn id="57"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8"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2490287" y="614895"/>
            <a:ext cx="7297049"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Process Characteristics of Ultrasonic machining</a:t>
            </a:r>
            <a:endParaRPr lang="en-IN" sz="2600" dirty="0">
              <a:solidFill>
                <a:srgbClr val="FF0000"/>
              </a:solidFill>
            </a:endParaRPr>
          </a:p>
        </p:txBody>
      </p:sp>
      <p:sp>
        <p:nvSpPr>
          <p:cNvPr id="4" name="TextBox 3">
            <a:extLst>
              <a:ext uri="{FF2B5EF4-FFF2-40B4-BE49-F238E27FC236}">
                <a16:creationId xmlns:a16="http://schemas.microsoft.com/office/drawing/2014/main" id="{DAFDBC38-0416-4A27-9073-3B64D55CED96}"/>
              </a:ext>
            </a:extLst>
          </p:cNvPr>
          <p:cNvSpPr txBox="1"/>
          <p:nvPr/>
        </p:nvSpPr>
        <p:spPr>
          <a:xfrm>
            <a:off x="874644" y="1083441"/>
            <a:ext cx="10528336" cy="5059975"/>
          </a:xfrm>
          <a:prstGeom prst="rect">
            <a:avLst/>
          </a:prstGeom>
          <a:noFill/>
        </p:spPr>
        <p:txBody>
          <a:bodyPr wrap="square">
            <a:spAutoFit/>
          </a:bodyPr>
          <a:lstStyle/>
          <a:p>
            <a:pPr>
              <a:lnSpc>
                <a:spcPct val="115000"/>
              </a:lnSpc>
              <a:spcAft>
                <a:spcPts val="1000"/>
              </a:spcAft>
            </a:pPr>
            <a:r>
              <a:rPr lang="en-US" sz="24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Process capability</a:t>
            </a:r>
          </a:p>
          <a:p>
            <a:pPr marL="342900" lvl="0" indent="-342900" algn="just" hangingPunct="0">
              <a:lnSpc>
                <a:spcPct val="115000"/>
              </a:lnSpc>
              <a:spcAft>
                <a:spcPts val="1000"/>
              </a:spcAft>
              <a:buFont typeface="+mj-lt"/>
              <a:buAutoNum type="arabicPeriod"/>
              <a:tabLst>
                <a:tab pos="520700" algn="l"/>
              </a:tabLst>
            </a:pPr>
            <a:r>
              <a:rPr lang="en-US" sz="20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USM c</a:t>
            </a:r>
            <a:r>
              <a:rPr lang="en-US" sz="20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an Machine work piece harder than 40 HRC to 60 HRC like carbides, ceramics, tungsten glass that cannot be machined by conventional methods</a:t>
            </a:r>
          </a:p>
          <a:p>
            <a:pPr marL="342900" lvl="0" indent="-342900" algn="just" hangingPunct="0">
              <a:lnSpc>
                <a:spcPct val="115000"/>
              </a:lnSpc>
              <a:spcAft>
                <a:spcPts val="1000"/>
              </a:spcAft>
              <a:buFont typeface="+mj-lt"/>
              <a:buAutoNum type="arabicPeriod"/>
              <a:tabLst>
                <a:tab pos="520700" algn="l"/>
              </a:tabLst>
            </a:pPr>
            <a:r>
              <a:rPr lang="en-US" sz="2000"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rPr>
              <a:t>Tolerance range 7 micron to 25 microns</a:t>
            </a:r>
          </a:p>
          <a:p>
            <a:pPr marL="342900" lvl="0" indent="-342900" algn="just" hangingPunct="0">
              <a:lnSpc>
                <a:spcPct val="115000"/>
              </a:lnSpc>
              <a:spcAft>
                <a:spcPts val="1000"/>
              </a:spcAft>
              <a:buFont typeface="+mj-lt"/>
              <a:buAutoNum type="arabicPeriod"/>
              <a:tabLst>
                <a:tab pos="520700" algn="l"/>
              </a:tabLst>
            </a:pPr>
            <a:r>
              <a:rPr lang="en-US" sz="2000" dirty="0">
                <a:solidFill>
                  <a:srgbClr val="008000"/>
                </a:solidFill>
                <a:effectLst/>
                <a:latin typeface="Times" panose="02020603050405020304" pitchFamily="18" charset="0"/>
                <a:ea typeface="Times New Roman" panose="02020603050405020304" pitchFamily="18" charset="0"/>
                <a:cs typeface="Times New Roman" panose="02020603050405020304" pitchFamily="18" charset="0"/>
              </a:rPr>
              <a:t>Holes up to 76 micron have been drilled hole depth </a:t>
            </a:r>
            <a:r>
              <a:rPr lang="en-US" sz="2000" dirty="0" err="1">
                <a:solidFill>
                  <a:srgbClr val="008000"/>
                </a:solidFill>
                <a:effectLst/>
                <a:latin typeface="Times" panose="02020603050405020304" pitchFamily="18" charset="0"/>
                <a:ea typeface="Times New Roman" panose="02020603050405020304" pitchFamily="18" charset="0"/>
                <a:cs typeface="Times New Roman" panose="02020603050405020304" pitchFamily="18" charset="0"/>
              </a:rPr>
              <a:t>upto</a:t>
            </a:r>
            <a:r>
              <a:rPr lang="en-US" sz="2000" dirty="0">
                <a:solidFill>
                  <a:srgbClr val="008000"/>
                </a:solidFill>
                <a:effectLst/>
                <a:latin typeface="Times" panose="02020603050405020304" pitchFamily="18" charset="0"/>
                <a:ea typeface="Times New Roman" panose="02020603050405020304" pitchFamily="18" charset="0"/>
                <a:cs typeface="Times New Roman" panose="02020603050405020304" pitchFamily="18" charset="0"/>
              </a:rPr>
              <a:t> 51mm have been achieved easily. Hole depth of 152mm deep is achieved by special flushing techniques.</a:t>
            </a:r>
          </a:p>
          <a:p>
            <a:pPr marL="342900" lvl="0" indent="-342900" algn="just" hangingPunct="0">
              <a:lnSpc>
                <a:spcPct val="115000"/>
              </a:lnSpc>
              <a:spcAft>
                <a:spcPts val="1000"/>
              </a:spcAft>
              <a:buFont typeface="+mj-lt"/>
              <a:buAutoNum type="arabicPeriod"/>
              <a:tabLst>
                <a:tab pos="520700" algn="l"/>
              </a:tabLst>
            </a:pPr>
            <a:r>
              <a:rPr lang="en-US" sz="2000" dirty="0">
                <a:solidFill>
                  <a:schemeClr val="accent4">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Aspect ratio 40:1 has been achieved</a:t>
            </a:r>
          </a:p>
          <a:p>
            <a:pPr marL="342900" lvl="0" indent="-342900" algn="just" hangingPunct="0">
              <a:lnSpc>
                <a:spcPct val="115000"/>
              </a:lnSpc>
              <a:spcAft>
                <a:spcPts val="1000"/>
              </a:spcAft>
              <a:buFont typeface="+mj-lt"/>
              <a:buAutoNum type="arabicPeriod"/>
              <a:tabLst>
                <a:tab pos="520700" algn="l"/>
              </a:tabLst>
            </a:pPr>
            <a:r>
              <a:rPr lang="en-US" sz="20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Linear material removal rate -0.025 to 25mm/min</a:t>
            </a:r>
          </a:p>
          <a:p>
            <a:pPr marL="342900" lvl="0" indent="-342900" algn="just" hangingPunct="0">
              <a:lnSpc>
                <a:spcPct val="115000"/>
              </a:lnSpc>
              <a:spcAft>
                <a:spcPts val="1000"/>
              </a:spcAft>
              <a:buFont typeface="+mj-lt"/>
              <a:buAutoNum type="arabicPeriod"/>
              <a:tabLst>
                <a:tab pos="520700" algn="l"/>
              </a:tabLs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Surface finish -0.25 micron to 0.75 micron</a:t>
            </a:r>
          </a:p>
          <a:p>
            <a:pPr marL="342900" lvl="0" indent="-342900" algn="just" hangingPunct="0">
              <a:lnSpc>
                <a:spcPct val="115000"/>
              </a:lnSpc>
              <a:spcAft>
                <a:spcPts val="1000"/>
              </a:spcAft>
              <a:buFont typeface="+mj-lt"/>
              <a:buAutoNum type="arabicPeriod"/>
              <a:tabLst>
                <a:tab pos="520700" algn="l"/>
              </a:tabLst>
            </a:pPr>
            <a:r>
              <a:rPr lang="en-US" sz="2000"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Non directional surface texture is possible compared to conventional grinding</a:t>
            </a:r>
          </a:p>
          <a:p>
            <a:pPr marL="342900" lvl="0" indent="-342900" algn="just" hangingPunct="0">
              <a:lnSpc>
                <a:spcPct val="115000"/>
              </a:lnSpc>
              <a:spcAft>
                <a:spcPts val="1000"/>
              </a:spcAft>
              <a:buFont typeface="+mj-lt"/>
              <a:buAutoNum type="arabicPeriod"/>
              <a:tabLst>
                <a:tab pos="520700" algn="l"/>
              </a:tabLst>
            </a:pPr>
            <a:r>
              <a:rPr lang="en-US" sz="20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Radial over cut may be as low as 1.5 to 4 times the mean abrasive grain size. </a:t>
            </a:r>
            <a:endParaRPr lang="en-IN" sz="2000" dirty="0">
              <a:solidFill>
                <a:srgbClr val="002060"/>
              </a:solidFill>
            </a:endParaRPr>
          </a:p>
        </p:txBody>
      </p:sp>
    </p:spTree>
    <p:extLst>
      <p:ext uri="{BB962C8B-B14F-4D97-AF65-F5344CB8AC3E}">
        <p14:creationId xmlns:p14="http://schemas.microsoft.com/office/powerpoint/2010/main" val="132700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15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additive="base">
                                        <p:cTn id="14" dur="225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5" dur="225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2"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calcmode="lin" valueType="num">
                                      <p:cBhvr additive="base">
                                        <p:cTn id="20" dur="225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1" dur="225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 calcmode="lin" valueType="num">
                                      <p:cBhvr additive="base">
                                        <p:cTn id="26" dur="225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7" dur="225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9"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 calcmode="lin" valueType="num">
                                      <p:cBhvr additive="base">
                                        <p:cTn id="32" dur="225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3" dur="2250" fill="hold"/>
                                        <p:tgtEl>
                                          <p:spTgt spid="4">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1" fill="hold" nodeType="click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anim calcmode="lin" valueType="num">
                                      <p:cBhvr additive="base">
                                        <p:cTn id="38" dur="225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9" dur="2250" fill="hold"/>
                                        <p:tgtEl>
                                          <p:spTgt spid="4">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3" fill="hold" nodeType="clickEffect">
                                  <p:stCondLst>
                                    <p:cond delay="0"/>
                                  </p:stCondLst>
                                  <p:childTnLst>
                                    <p:set>
                                      <p:cBhvr>
                                        <p:cTn id="43" dur="1" fill="hold">
                                          <p:stCondLst>
                                            <p:cond delay="0"/>
                                          </p:stCondLst>
                                        </p:cTn>
                                        <p:tgtEl>
                                          <p:spTgt spid="4">
                                            <p:txEl>
                                              <p:pRg st="6" end="6"/>
                                            </p:txEl>
                                          </p:spTgt>
                                        </p:tgtEl>
                                        <p:attrNameLst>
                                          <p:attrName>style.visibility</p:attrName>
                                        </p:attrNameLst>
                                      </p:cBhvr>
                                      <p:to>
                                        <p:strVal val="visible"/>
                                      </p:to>
                                    </p:set>
                                    <p:anim calcmode="lin" valueType="num">
                                      <p:cBhvr additive="base">
                                        <p:cTn id="44" dur="2250" fill="hold"/>
                                        <p:tgtEl>
                                          <p:spTgt spid="4">
                                            <p:txEl>
                                              <p:pRg st="6" end="6"/>
                                            </p:txEl>
                                          </p:spTgt>
                                        </p:tgtEl>
                                        <p:attrNameLst>
                                          <p:attrName>ppt_x</p:attrName>
                                        </p:attrNameLst>
                                      </p:cBhvr>
                                      <p:tavLst>
                                        <p:tav tm="0">
                                          <p:val>
                                            <p:strVal val="1+#ppt_w/2"/>
                                          </p:val>
                                        </p:tav>
                                        <p:tav tm="100000">
                                          <p:val>
                                            <p:strVal val="#ppt_x"/>
                                          </p:val>
                                        </p:tav>
                                      </p:tavLst>
                                    </p:anim>
                                    <p:anim calcmode="lin" valueType="num">
                                      <p:cBhvr additive="base">
                                        <p:cTn id="45" dur="2250" fill="hold"/>
                                        <p:tgtEl>
                                          <p:spTgt spid="4">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 calcmode="lin" valueType="num">
                                      <p:cBhvr additive="base">
                                        <p:cTn id="50" dur="2250" fill="hold"/>
                                        <p:tgtEl>
                                          <p:spTgt spid="4">
                                            <p:txEl>
                                              <p:pRg st="7" end="7"/>
                                            </p:txEl>
                                          </p:spTgt>
                                        </p:tgtEl>
                                        <p:attrNameLst>
                                          <p:attrName>ppt_x</p:attrName>
                                        </p:attrNameLst>
                                      </p:cBhvr>
                                      <p:tavLst>
                                        <p:tav tm="0">
                                          <p:val>
                                            <p:strVal val="1+#ppt_w/2"/>
                                          </p:val>
                                        </p:tav>
                                        <p:tav tm="100000">
                                          <p:val>
                                            <p:strVal val="#ppt_x"/>
                                          </p:val>
                                        </p:tav>
                                      </p:tavLst>
                                    </p:anim>
                                    <p:anim calcmode="lin" valueType="num">
                                      <p:cBhvr additive="base">
                                        <p:cTn id="51" dur="225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6" fill="hold" nodeType="clickEffect">
                                  <p:stCondLst>
                                    <p:cond delay="0"/>
                                  </p:stCondLst>
                                  <p:childTnLst>
                                    <p:set>
                                      <p:cBhvr>
                                        <p:cTn id="55" dur="1" fill="hold">
                                          <p:stCondLst>
                                            <p:cond delay="0"/>
                                          </p:stCondLst>
                                        </p:cTn>
                                        <p:tgtEl>
                                          <p:spTgt spid="4">
                                            <p:txEl>
                                              <p:pRg st="8" end="8"/>
                                            </p:txEl>
                                          </p:spTgt>
                                        </p:tgtEl>
                                        <p:attrNameLst>
                                          <p:attrName>style.visibility</p:attrName>
                                        </p:attrNameLst>
                                      </p:cBhvr>
                                      <p:to>
                                        <p:strVal val="visible"/>
                                      </p:to>
                                    </p:set>
                                    <p:anim calcmode="lin" valueType="num">
                                      <p:cBhvr additive="base">
                                        <p:cTn id="56" dur="2250" fill="hold"/>
                                        <p:tgtEl>
                                          <p:spTgt spid="4">
                                            <p:txEl>
                                              <p:pRg st="8" end="8"/>
                                            </p:txEl>
                                          </p:spTgt>
                                        </p:tgtEl>
                                        <p:attrNameLst>
                                          <p:attrName>ppt_x</p:attrName>
                                        </p:attrNameLst>
                                      </p:cBhvr>
                                      <p:tavLst>
                                        <p:tav tm="0">
                                          <p:val>
                                            <p:strVal val="1+#ppt_w/2"/>
                                          </p:val>
                                        </p:tav>
                                        <p:tav tm="100000">
                                          <p:val>
                                            <p:strVal val="#ppt_x"/>
                                          </p:val>
                                        </p:tav>
                                      </p:tavLst>
                                    </p:anim>
                                    <p:anim calcmode="lin" valueType="num">
                                      <p:cBhvr additive="base">
                                        <p:cTn id="57" dur="225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2490287" y="614895"/>
            <a:ext cx="7297049"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Process Characteristics of Ultrasonic machining</a:t>
            </a:r>
            <a:endParaRPr lang="en-IN" sz="2600" dirty="0">
              <a:solidFill>
                <a:srgbClr val="FF0000"/>
              </a:solidFill>
            </a:endParaRPr>
          </a:p>
        </p:txBody>
      </p:sp>
      <p:pic>
        <p:nvPicPr>
          <p:cNvPr id="3" name="Picture 2">
            <a:extLst>
              <a:ext uri="{FF2B5EF4-FFF2-40B4-BE49-F238E27FC236}">
                <a16:creationId xmlns:a16="http://schemas.microsoft.com/office/drawing/2014/main" id="{EEE7A191-CD47-41CB-B8F6-1F0C1BD96F28}"/>
              </a:ext>
            </a:extLst>
          </p:cNvPr>
          <p:cNvPicPr>
            <a:picLocks noChangeAspect="1"/>
          </p:cNvPicPr>
          <p:nvPr/>
        </p:nvPicPr>
        <p:blipFill>
          <a:blip r:embed="rId2"/>
          <a:stretch>
            <a:fillRect/>
          </a:stretch>
        </p:blipFill>
        <p:spPr>
          <a:xfrm>
            <a:off x="3409262" y="1107338"/>
            <a:ext cx="5628721" cy="5394191"/>
          </a:xfrm>
          <a:prstGeom prst="rect">
            <a:avLst/>
          </a:prstGeom>
        </p:spPr>
      </p:pic>
    </p:spTree>
    <p:extLst>
      <p:ext uri="{BB962C8B-B14F-4D97-AF65-F5344CB8AC3E}">
        <p14:creationId xmlns:p14="http://schemas.microsoft.com/office/powerpoint/2010/main" val="31663663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593107"/>
            <a:ext cx="10528336" cy="3998339"/>
          </a:xfrm>
          <a:prstGeom prst="rect">
            <a:avLst/>
          </a:prstGeom>
          <a:noFill/>
        </p:spPr>
        <p:txBody>
          <a:bodyPr wrap="square">
            <a:spAutoFit/>
          </a:bodyPr>
          <a:lstStyle/>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009900"/>
                </a:solidFill>
                <a:latin typeface="Times" panose="02020603050405020304" pitchFamily="18" charset="0"/>
                <a:ea typeface="Times New Roman" panose="02020603050405020304" pitchFamily="18" charset="0"/>
                <a:cs typeface="Times New Roman" panose="02020603050405020304" pitchFamily="18" charset="0"/>
              </a:rPr>
              <a:t>Machining any materials regardless of their conductivity </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chemeClr val="tx2">
                    <a:lumMod val="50000"/>
                  </a:schemeClr>
                </a:solidFill>
                <a:latin typeface="Times" panose="02020603050405020304" pitchFamily="18" charset="0"/>
                <a:ea typeface="Times New Roman" panose="02020603050405020304" pitchFamily="18" charset="0"/>
                <a:cs typeface="Times New Roman" panose="02020603050405020304" pitchFamily="18" charset="0"/>
              </a:rPr>
              <a:t>USM apply to machining semi-conductor such as silicon, germanium etc.</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BC08A7"/>
                </a:solidFill>
                <a:latin typeface="Times" panose="02020603050405020304" pitchFamily="18" charset="0"/>
                <a:ea typeface="Times New Roman" panose="02020603050405020304" pitchFamily="18" charset="0"/>
                <a:cs typeface="Times New Roman" panose="02020603050405020304" pitchFamily="18" charset="0"/>
              </a:rPr>
              <a:t>USM is suitable to precise machining brittle material.</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7030A0"/>
                </a:solidFill>
                <a:latin typeface="Times" panose="02020603050405020304" pitchFamily="18" charset="0"/>
                <a:ea typeface="Times New Roman" panose="02020603050405020304" pitchFamily="18" charset="0"/>
                <a:cs typeface="Times New Roman" panose="02020603050405020304" pitchFamily="18" charset="0"/>
              </a:rPr>
              <a:t>USM does not produce electric, thermal, chemical abnormal surface. </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rgbClr val="C00000"/>
                </a:solidFill>
                <a:latin typeface="Times" panose="02020603050405020304" pitchFamily="18" charset="0"/>
                <a:ea typeface="Times New Roman" panose="02020603050405020304" pitchFamily="18" charset="0"/>
                <a:cs typeface="Times New Roman" panose="02020603050405020304" pitchFamily="18" charset="0"/>
              </a:rPr>
              <a:t>USM can drill circular or non-circular holes in very hard materials </a:t>
            </a:r>
          </a:p>
          <a:p>
            <a:pPr marL="342900" lvl="0" indent="-342900" algn="just" hangingPunct="0">
              <a:lnSpc>
                <a:spcPct val="150000"/>
              </a:lnSpc>
              <a:spcAft>
                <a:spcPts val="1000"/>
              </a:spcAft>
              <a:buFont typeface="Arial" panose="020B0604020202020204" pitchFamily="34" charset="0"/>
              <a:buChar char="•"/>
              <a:tabLst>
                <a:tab pos="520700" algn="l"/>
              </a:tabLst>
            </a:pPr>
            <a:r>
              <a:rPr lang="en-US" sz="2400" dirty="0">
                <a:solidFill>
                  <a:schemeClr val="accent4">
                    <a:lumMod val="50000"/>
                  </a:schemeClr>
                </a:solidFill>
                <a:latin typeface="Times" panose="02020603050405020304" pitchFamily="18" charset="0"/>
                <a:ea typeface="Times New Roman" panose="02020603050405020304" pitchFamily="18" charset="0"/>
                <a:cs typeface="Times New Roman" panose="02020603050405020304" pitchFamily="18" charset="0"/>
              </a:rPr>
              <a:t>Less stress because of its non-thermal characteristics</a:t>
            </a:r>
            <a:endParaRPr lang="en-IN" dirty="0">
              <a:solidFill>
                <a:schemeClr val="accent4">
                  <a:lumMod val="50000"/>
                </a:schemeClr>
              </a:solidFill>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732887" y="914699"/>
            <a:ext cx="5620975"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Advantages of Ultrasonic machining</a:t>
            </a:r>
            <a:endParaRPr lang="en-IN" sz="2600" dirty="0">
              <a:solidFill>
                <a:srgbClr val="FF0000"/>
              </a:solidFill>
            </a:endParaRPr>
          </a:p>
        </p:txBody>
      </p:sp>
    </p:spTree>
    <p:extLst>
      <p:ext uri="{BB962C8B-B14F-4D97-AF65-F5344CB8AC3E}">
        <p14:creationId xmlns:p14="http://schemas.microsoft.com/office/powerpoint/2010/main" val="2961481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500"/>
                                        <p:tgtEl>
                                          <p:spTgt spid="8">
                                            <p:txEl>
                                              <p:pRg st="0" end="0"/>
                                            </p:txEl>
                                          </p:spTgt>
                                        </p:tgtEl>
                                      </p:cBhvr>
                                    </p:animEffect>
                                    <p:anim calcmode="lin" valueType="num">
                                      <p:cBhvr>
                                        <p:cTn id="15" dur="1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1500"/>
                                        <p:tgtEl>
                                          <p:spTgt spid="8">
                                            <p:txEl>
                                              <p:pRg st="1" end="1"/>
                                            </p:txEl>
                                          </p:spTgt>
                                        </p:tgtEl>
                                      </p:cBhvr>
                                    </p:animEffect>
                                    <p:anim calcmode="lin" valueType="num">
                                      <p:cBhvr>
                                        <p:cTn id="22"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3"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Effect transition="in" filter="fade">
                                      <p:cBhvr>
                                        <p:cTn id="28" dur="1500"/>
                                        <p:tgtEl>
                                          <p:spTgt spid="8">
                                            <p:txEl>
                                              <p:pRg st="2" end="2"/>
                                            </p:txEl>
                                          </p:spTgt>
                                        </p:tgtEl>
                                      </p:cBhvr>
                                    </p:animEffect>
                                    <p:anim calcmode="lin" valueType="num">
                                      <p:cBhvr>
                                        <p:cTn id="29"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0"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1500"/>
                                        <p:tgtEl>
                                          <p:spTgt spid="8">
                                            <p:txEl>
                                              <p:pRg st="3" end="3"/>
                                            </p:txEl>
                                          </p:spTgt>
                                        </p:tgtEl>
                                      </p:cBhvr>
                                    </p:animEffect>
                                    <p:anim calcmode="lin" valueType="num">
                                      <p:cBhvr>
                                        <p:cTn id="36" dur="1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7" dur="1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4" end="4"/>
                                            </p:txEl>
                                          </p:spTgt>
                                        </p:tgtEl>
                                        <p:attrNameLst>
                                          <p:attrName>style.visibility</p:attrName>
                                        </p:attrNameLst>
                                      </p:cBhvr>
                                      <p:to>
                                        <p:strVal val="visible"/>
                                      </p:to>
                                    </p:set>
                                    <p:animEffect transition="in" filter="fade">
                                      <p:cBhvr>
                                        <p:cTn id="42" dur="1500"/>
                                        <p:tgtEl>
                                          <p:spTgt spid="8">
                                            <p:txEl>
                                              <p:pRg st="4" end="4"/>
                                            </p:txEl>
                                          </p:spTgt>
                                        </p:tgtEl>
                                      </p:cBhvr>
                                    </p:animEffect>
                                    <p:anim calcmode="lin" valueType="num">
                                      <p:cBhvr>
                                        <p:cTn id="43" dur="1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44" dur="15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5" end="5"/>
                                            </p:txEl>
                                          </p:spTgt>
                                        </p:tgtEl>
                                        <p:attrNameLst>
                                          <p:attrName>style.visibility</p:attrName>
                                        </p:attrNameLst>
                                      </p:cBhvr>
                                      <p:to>
                                        <p:strVal val="visible"/>
                                      </p:to>
                                    </p:set>
                                    <p:animEffect transition="in" filter="fade">
                                      <p:cBhvr>
                                        <p:cTn id="49" dur="1500"/>
                                        <p:tgtEl>
                                          <p:spTgt spid="8">
                                            <p:txEl>
                                              <p:pRg st="5" end="5"/>
                                            </p:txEl>
                                          </p:spTgt>
                                        </p:tgtEl>
                                      </p:cBhvr>
                                    </p:animEffect>
                                    <p:anim calcmode="lin" valueType="num">
                                      <p:cBhvr>
                                        <p:cTn id="50" dur="1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51" dur="1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1129303" y="4011956"/>
            <a:ext cx="10528336" cy="2149114"/>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Hard, brittle work materials such as ceramics, glass, and carbides</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Also successful on certain metals, such as stainless steel and titanium</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33CC33"/>
                </a:solidFill>
                <a:effectLst/>
                <a:latin typeface="Times" panose="02020603050405020304" pitchFamily="18" charset="0"/>
                <a:ea typeface="Times New Roman" panose="02020603050405020304" pitchFamily="18" charset="0"/>
                <a:cs typeface="Times New Roman" panose="02020603050405020304" pitchFamily="18" charset="0"/>
              </a:rPr>
              <a:t>Shapes include non-round holes, holes along a curved axis</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“Coining operations” - pattern on tool is imparted to a flat work surface</a:t>
            </a:r>
            <a:endParaRPr lang="en-IN" dirty="0"/>
          </a:p>
        </p:txBody>
      </p:sp>
      <p:sp>
        <p:nvSpPr>
          <p:cNvPr id="5" name="TextBox 4">
            <a:extLst>
              <a:ext uri="{FF2B5EF4-FFF2-40B4-BE49-F238E27FC236}">
                <a16:creationId xmlns:a16="http://schemas.microsoft.com/office/drawing/2014/main" id="{35AD6C98-B193-49D8-828A-8DCCF9A4C772}"/>
              </a:ext>
            </a:extLst>
          </p:cNvPr>
          <p:cNvSpPr txBox="1"/>
          <p:nvPr/>
        </p:nvSpPr>
        <p:spPr>
          <a:xfrm>
            <a:off x="3582983" y="3429000"/>
            <a:ext cx="5620975"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Applications of Ultrasonic machining</a:t>
            </a:r>
            <a:endParaRPr lang="en-IN" sz="2600" dirty="0">
              <a:solidFill>
                <a:srgbClr val="FF0000"/>
              </a:solidFill>
            </a:endParaRPr>
          </a:p>
        </p:txBody>
      </p:sp>
      <p:sp>
        <p:nvSpPr>
          <p:cNvPr id="4" name="TextBox 3">
            <a:extLst>
              <a:ext uri="{FF2B5EF4-FFF2-40B4-BE49-F238E27FC236}">
                <a16:creationId xmlns:a16="http://schemas.microsoft.com/office/drawing/2014/main" id="{5902CE3D-680E-40E1-BE61-581168D29013}"/>
              </a:ext>
            </a:extLst>
          </p:cNvPr>
          <p:cNvSpPr txBox="1"/>
          <p:nvPr/>
        </p:nvSpPr>
        <p:spPr>
          <a:xfrm>
            <a:off x="3720394" y="578506"/>
            <a:ext cx="5620975"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Limitations of Ultrasonic machining</a:t>
            </a:r>
            <a:endParaRPr lang="en-IN" sz="2600" dirty="0">
              <a:solidFill>
                <a:srgbClr val="FF0000"/>
              </a:solidFill>
            </a:endParaRPr>
          </a:p>
        </p:txBody>
      </p:sp>
      <p:sp>
        <p:nvSpPr>
          <p:cNvPr id="6" name="TextBox 5">
            <a:extLst>
              <a:ext uri="{FF2B5EF4-FFF2-40B4-BE49-F238E27FC236}">
                <a16:creationId xmlns:a16="http://schemas.microsoft.com/office/drawing/2014/main" id="{19EEA7C0-2E96-4AC2-96E9-08919A717147}"/>
              </a:ext>
            </a:extLst>
          </p:cNvPr>
          <p:cNvSpPr txBox="1"/>
          <p:nvPr/>
        </p:nvSpPr>
        <p:spPr>
          <a:xfrm>
            <a:off x="1129303" y="1389667"/>
            <a:ext cx="10528336" cy="1598066"/>
          </a:xfrm>
          <a:prstGeom prst="rect">
            <a:avLst/>
          </a:prstGeom>
          <a:noFill/>
        </p:spPr>
        <p:txBody>
          <a:bodyPr wrap="square">
            <a:spAutoFit/>
          </a:bodyPr>
          <a:lstStyle/>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USM has low material removal rate. (3-15mm3/min) </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Tool wears fast in USM. </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33CC33"/>
                </a:solidFill>
                <a:latin typeface="Times" panose="02020603050405020304" pitchFamily="18" charset="0"/>
                <a:ea typeface="Times New Roman" panose="02020603050405020304" pitchFamily="18" charset="0"/>
                <a:cs typeface="Times New Roman" panose="02020603050405020304" pitchFamily="18" charset="0"/>
              </a:rPr>
              <a:t>Machining area and depth is restraint in USM</a:t>
            </a:r>
            <a:endParaRPr lang="en-IN" sz="2400" dirty="0">
              <a:solidFill>
                <a:srgbClr val="33CC33"/>
              </a:solidFill>
              <a:latin typeface="Times"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847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fltVal val="0"/>
                                          </p:val>
                                        </p:tav>
                                        <p:tav tm="100000">
                                          <p:val>
                                            <p:strVal val="#ppt_w"/>
                                          </p:val>
                                        </p:tav>
                                      </p:tavLst>
                                    </p:anim>
                                    <p:anim calcmode="lin" valueType="num">
                                      <p:cBhvr>
                                        <p:cTn id="8" dur="1500" fill="hold"/>
                                        <p:tgtEl>
                                          <p:spTgt spid="4"/>
                                        </p:tgtEl>
                                        <p:attrNameLst>
                                          <p:attrName>ppt_h</p:attrName>
                                        </p:attrNameLst>
                                      </p:cBhvr>
                                      <p:tavLst>
                                        <p:tav tm="0">
                                          <p:val>
                                            <p:fltVal val="0"/>
                                          </p:val>
                                        </p:tav>
                                        <p:tav tm="100000">
                                          <p:val>
                                            <p:strVal val="#ppt_h"/>
                                          </p:val>
                                        </p:tav>
                                      </p:tavLst>
                                    </p:anim>
                                    <p:animEffect transition="in" filter="fade">
                                      <p:cBhvr>
                                        <p:cTn id="9" dur="1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500"/>
                                        <p:tgtEl>
                                          <p:spTgt spid="6">
                                            <p:txEl>
                                              <p:pRg st="0" end="0"/>
                                            </p:txEl>
                                          </p:spTgt>
                                        </p:tgtEl>
                                      </p:cBhvr>
                                    </p:animEffect>
                                    <p:anim calcmode="lin" valueType="num">
                                      <p:cBhvr>
                                        <p:cTn id="15" dur="1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500"/>
                                        <p:tgtEl>
                                          <p:spTgt spid="6">
                                            <p:txEl>
                                              <p:pRg st="1" end="1"/>
                                            </p:txEl>
                                          </p:spTgt>
                                        </p:tgtEl>
                                      </p:cBhvr>
                                    </p:animEffect>
                                    <p:anim calcmode="lin" valueType="num">
                                      <p:cBhvr>
                                        <p:cTn id="22" dur="1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3" dur="1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500"/>
                                        <p:tgtEl>
                                          <p:spTgt spid="6">
                                            <p:txEl>
                                              <p:pRg st="2" end="2"/>
                                            </p:txEl>
                                          </p:spTgt>
                                        </p:tgtEl>
                                      </p:cBhvr>
                                    </p:animEffect>
                                    <p:anim calcmode="lin" valueType="num">
                                      <p:cBhvr>
                                        <p:cTn id="29" dur="1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500" fill="hold"/>
                                        <p:tgtEl>
                                          <p:spTgt spid="5"/>
                                        </p:tgtEl>
                                        <p:attrNameLst>
                                          <p:attrName>ppt_w</p:attrName>
                                        </p:attrNameLst>
                                      </p:cBhvr>
                                      <p:tavLst>
                                        <p:tav tm="0">
                                          <p:val>
                                            <p:fltVal val="0"/>
                                          </p:val>
                                        </p:tav>
                                        <p:tav tm="100000">
                                          <p:val>
                                            <p:strVal val="#ppt_w"/>
                                          </p:val>
                                        </p:tav>
                                      </p:tavLst>
                                    </p:anim>
                                    <p:anim calcmode="lin" valueType="num">
                                      <p:cBhvr>
                                        <p:cTn id="36" dur="1500" fill="hold"/>
                                        <p:tgtEl>
                                          <p:spTgt spid="5"/>
                                        </p:tgtEl>
                                        <p:attrNameLst>
                                          <p:attrName>ppt_h</p:attrName>
                                        </p:attrNameLst>
                                      </p:cBhvr>
                                      <p:tavLst>
                                        <p:tav tm="0">
                                          <p:val>
                                            <p:fltVal val="0"/>
                                          </p:val>
                                        </p:tav>
                                        <p:tav tm="100000">
                                          <p:val>
                                            <p:strVal val="#ppt_h"/>
                                          </p:val>
                                        </p:tav>
                                      </p:tavLst>
                                    </p:anim>
                                    <p:animEffect transition="in" filter="fade">
                                      <p:cBhvr>
                                        <p:cTn id="37" dur="1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1500"/>
                                        <p:tgtEl>
                                          <p:spTgt spid="8">
                                            <p:txEl>
                                              <p:pRg st="0" end="0"/>
                                            </p:txEl>
                                          </p:spTgt>
                                        </p:tgtEl>
                                      </p:cBhvr>
                                    </p:animEffect>
                                    <p:anim calcmode="lin" valueType="num">
                                      <p:cBhvr>
                                        <p:cTn id="43" dur="1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4" dur="1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Effect transition="in" filter="fade">
                                      <p:cBhvr>
                                        <p:cTn id="49" dur="1500"/>
                                        <p:tgtEl>
                                          <p:spTgt spid="8">
                                            <p:txEl>
                                              <p:pRg st="1" end="1"/>
                                            </p:txEl>
                                          </p:spTgt>
                                        </p:tgtEl>
                                      </p:cBhvr>
                                    </p:animEffect>
                                    <p:anim calcmode="lin" valueType="num">
                                      <p:cBhvr>
                                        <p:cTn id="50"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1"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1500"/>
                                        <p:tgtEl>
                                          <p:spTgt spid="8">
                                            <p:txEl>
                                              <p:pRg st="2" end="2"/>
                                            </p:txEl>
                                          </p:spTgt>
                                        </p:tgtEl>
                                      </p:cBhvr>
                                    </p:animEffect>
                                    <p:anim calcmode="lin" valueType="num">
                                      <p:cBhvr>
                                        <p:cTn id="57"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58"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8">
                                            <p:txEl>
                                              <p:pRg st="3" end="3"/>
                                            </p:txEl>
                                          </p:spTgt>
                                        </p:tgtEl>
                                        <p:attrNameLst>
                                          <p:attrName>style.visibility</p:attrName>
                                        </p:attrNameLst>
                                      </p:cBhvr>
                                      <p:to>
                                        <p:strVal val="visible"/>
                                      </p:to>
                                    </p:set>
                                    <p:animEffect transition="in" filter="fade">
                                      <p:cBhvr>
                                        <p:cTn id="63" dur="1500"/>
                                        <p:tgtEl>
                                          <p:spTgt spid="8">
                                            <p:txEl>
                                              <p:pRg st="3" end="3"/>
                                            </p:txEl>
                                          </p:spTgt>
                                        </p:tgtEl>
                                      </p:cBhvr>
                                    </p:animEffect>
                                    <p:anim calcmode="lin" valueType="num">
                                      <p:cBhvr>
                                        <p:cTn id="64" dur="1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65" dur="1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344773" y="1073312"/>
            <a:ext cx="11677337" cy="4778552"/>
          </a:xfrm>
          <a:prstGeom prst="rect">
            <a:avLst/>
          </a:prstGeom>
          <a:noFill/>
        </p:spPr>
        <p:txBody>
          <a:bodyPr wrap="square">
            <a:spAutoFit/>
          </a:bodyPr>
          <a:lstStyle/>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1. Machining of cavities in electrically non-conductive ceramics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2. Used to machine fragile components in which otherwise the scrap rate is high</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3. Used for multistep processing for fabricating silicon nitride (Si</a:t>
            </a:r>
            <a:r>
              <a:rPr lang="en-US" sz="2400" baseline="-25000" dirty="0">
                <a:latin typeface="Times" panose="02020603050405020304" pitchFamily="18" charset="0"/>
                <a:ea typeface="Times New Roman" panose="02020603050405020304" pitchFamily="18" charset="0"/>
                <a:cs typeface="Times New Roman" panose="02020603050405020304" pitchFamily="18" charset="0"/>
              </a:rPr>
              <a:t>3</a:t>
            </a:r>
            <a:r>
              <a:rPr lang="en-US" sz="2400" dirty="0">
                <a:latin typeface="Times" panose="02020603050405020304" pitchFamily="18" charset="0"/>
                <a:ea typeface="Times New Roman" panose="02020603050405020304" pitchFamily="18" charset="0"/>
                <a:cs typeface="Times New Roman" panose="02020603050405020304" pitchFamily="18" charset="0"/>
              </a:rPr>
              <a:t>N</a:t>
            </a:r>
            <a:r>
              <a:rPr lang="en-US" sz="2400" baseline="-25000" dirty="0">
                <a:latin typeface="Times" panose="02020603050405020304" pitchFamily="18" charset="0"/>
                <a:ea typeface="Times New Roman" panose="02020603050405020304" pitchFamily="18" charset="0"/>
                <a:cs typeface="Times New Roman" panose="02020603050405020304" pitchFamily="18" charset="0"/>
              </a:rPr>
              <a:t>4</a:t>
            </a:r>
            <a:r>
              <a:rPr lang="en-US" sz="2400" dirty="0">
                <a:latin typeface="Times" panose="02020603050405020304" pitchFamily="18" charset="0"/>
                <a:ea typeface="Times New Roman" panose="02020603050405020304" pitchFamily="18" charset="0"/>
                <a:cs typeface="Times New Roman" panose="02020603050405020304" pitchFamily="18" charset="0"/>
              </a:rPr>
              <a:t>) turbine blades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4. Large number of holes of small diameter. 930 holes with 0.32mm has been reported ( Benedict, 1973) using hypodermic needles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5. Used for machining hard, brittle metallic alloys, semiconductors, glass, ceramics, carbides etc.</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6. Used for machining round, square, irregular shaped holes and surface impressions.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7. Used in machining of dies for wire drawing, punching and blanking operations</a:t>
            </a:r>
          </a:p>
        </p:txBody>
      </p:sp>
      <p:sp>
        <p:nvSpPr>
          <p:cNvPr id="5" name="TextBox 4">
            <a:extLst>
              <a:ext uri="{FF2B5EF4-FFF2-40B4-BE49-F238E27FC236}">
                <a16:creationId xmlns:a16="http://schemas.microsoft.com/office/drawing/2014/main" id="{35AD6C98-B193-49D8-828A-8DCCF9A4C772}"/>
              </a:ext>
            </a:extLst>
          </p:cNvPr>
          <p:cNvSpPr txBox="1"/>
          <p:nvPr/>
        </p:nvSpPr>
        <p:spPr>
          <a:xfrm>
            <a:off x="3582983" y="580869"/>
            <a:ext cx="5620975"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Applications of Ultrasonic machining</a:t>
            </a:r>
            <a:endParaRPr lang="en-IN" sz="2600" dirty="0">
              <a:solidFill>
                <a:srgbClr val="FF0000"/>
              </a:solidFill>
            </a:endParaRPr>
          </a:p>
        </p:txBody>
      </p:sp>
    </p:spTree>
    <p:extLst>
      <p:ext uri="{BB962C8B-B14F-4D97-AF65-F5344CB8AC3E}">
        <p14:creationId xmlns:p14="http://schemas.microsoft.com/office/powerpoint/2010/main" val="240509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500"/>
                                        <p:tgtEl>
                                          <p:spTgt spid="8">
                                            <p:txEl>
                                              <p:pRg st="0" end="0"/>
                                            </p:txEl>
                                          </p:spTgt>
                                        </p:tgtEl>
                                      </p:cBhvr>
                                    </p:animEffect>
                                    <p:anim calcmode="lin" valueType="num">
                                      <p:cBhvr>
                                        <p:cTn id="15" dur="1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1500"/>
                                        <p:tgtEl>
                                          <p:spTgt spid="8">
                                            <p:txEl>
                                              <p:pRg st="1" end="1"/>
                                            </p:txEl>
                                          </p:spTgt>
                                        </p:tgtEl>
                                      </p:cBhvr>
                                    </p:animEffect>
                                    <p:anim calcmode="lin" valueType="num">
                                      <p:cBhvr>
                                        <p:cTn id="22"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3"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Effect transition="in" filter="fade">
                                      <p:cBhvr>
                                        <p:cTn id="28" dur="1500"/>
                                        <p:tgtEl>
                                          <p:spTgt spid="8">
                                            <p:txEl>
                                              <p:pRg st="2" end="2"/>
                                            </p:txEl>
                                          </p:spTgt>
                                        </p:tgtEl>
                                      </p:cBhvr>
                                    </p:animEffect>
                                    <p:anim calcmode="lin" valueType="num">
                                      <p:cBhvr>
                                        <p:cTn id="29"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0"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1500"/>
                                        <p:tgtEl>
                                          <p:spTgt spid="8">
                                            <p:txEl>
                                              <p:pRg st="3" end="3"/>
                                            </p:txEl>
                                          </p:spTgt>
                                        </p:tgtEl>
                                      </p:cBhvr>
                                    </p:animEffect>
                                    <p:anim calcmode="lin" valueType="num">
                                      <p:cBhvr>
                                        <p:cTn id="36" dur="1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7" dur="1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4" end="4"/>
                                            </p:txEl>
                                          </p:spTgt>
                                        </p:tgtEl>
                                        <p:attrNameLst>
                                          <p:attrName>style.visibility</p:attrName>
                                        </p:attrNameLst>
                                      </p:cBhvr>
                                      <p:to>
                                        <p:strVal val="visible"/>
                                      </p:to>
                                    </p:set>
                                    <p:animEffect transition="in" filter="fade">
                                      <p:cBhvr>
                                        <p:cTn id="42" dur="1500"/>
                                        <p:tgtEl>
                                          <p:spTgt spid="8">
                                            <p:txEl>
                                              <p:pRg st="4" end="4"/>
                                            </p:txEl>
                                          </p:spTgt>
                                        </p:tgtEl>
                                      </p:cBhvr>
                                    </p:animEffect>
                                    <p:anim calcmode="lin" valueType="num">
                                      <p:cBhvr>
                                        <p:cTn id="43" dur="1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44" dur="15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5" end="5"/>
                                            </p:txEl>
                                          </p:spTgt>
                                        </p:tgtEl>
                                        <p:attrNameLst>
                                          <p:attrName>style.visibility</p:attrName>
                                        </p:attrNameLst>
                                      </p:cBhvr>
                                      <p:to>
                                        <p:strVal val="visible"/>
                                      </p:to>
                                    </p:set>
                                    <p:animEffect transition="in" filter="fade">
                                      <p:cBhvr>
                                        <p:cTn id="49" dur="1500"/>
                                        <p:tgtEl>
                                          <p:spTgt spid="8">
                                            <p:txEl>
                                              <p:pRg st="5" end="5"/>
                                            </p:txEl>
                                          </p:spTgt>
                                        </p:tgtEl>
                                      </p:cBhvr>
                                    </p:animEffect>
                                    <p:anim calcmode="lin" valueType="num">
                                      <p:cBhvr>
                                        <p:cTn id="50" dur="1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51" dur="1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
                                            <p:txEl>
                                              <p:pRg st="6" end="6"/>
                                            </p:txEl>
                                          </p:spTgt>
                                        </p:tgtEl>
                                        <p:attrNameLst>
                                          <p:attrName>style.visibility</p:attrName>
                                        </p:attrNameLst>
                                      </p:cBhvr>
                                      <p:to>
                                        <p:strVal val="visible"/>
                                      </p:to>
                                    </p:set>
                                    <p:animEffect transition="in" filter="fade">
                                      <p:cBhvr>
                                        <p:cTn id="56" dur="1500"/>
                                        <p:tgtEl>
                                          <p:spTgt spid="8">
                                            <p:txEl>
                                              <p:pRg st="6" end="6"/>
                                            </p:txEl>
                                          </p:spTgt>
                                        </p:tgtEl>
                                      </p:cBhvr>
                                    </p:animEffect>
                                    <p:anim calcmode="lin" valueType="num">
                                      <p:cBhvr>
                                        <p:cTn id="57" dur="15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8" dur="15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344774" y="1073312"/>
            <a:ext cx="11497456" cy="4785734"/>
          </a:xfrm>
          <a:prstGeom prst="rect">
            <a:avLst/>
          </a:prstGeom>
          <a:noFill/>
        </p:spPr>
        <p:txBody>
          <a:bodyPr wrap="square">
            <a:spAutoFit/>
          </a:bodyPr>
          <a:lstStyle/>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8. USM can perform machining operations like drilling, grinding and milling operations on all materials which can be treated suitably with abrasives.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9. USM has been used for piercing of dies and for parting off and blanking operations.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10. USM enables a dentist to drill a hole of any shape on teeth without any pain</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11. Ferrites and steel parts , precision mineral stones can be machined using USM</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12. USM can be used to cut industrial diamonds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13. USM is used for grinding Quartz, Glass, ceramics</a:t>
            </a:r>
          </a:p>
          <a:p>
            <a:pPr lvl="0" algn="just" hangingPunct="0">
              <a:lnSpc>
                <a:spcPct val="115000"/>
              </a:lnSpc>
              <a:spcAft>
                <a:spcPts val="1000"/>
              </a:spcAft>
              <a:tabLst>
                <a:tab pos="520700" algn="l"/>
              </a:tabLst>
            </a:pPr>
            <a:r>
              <a:rPr lang="en-US" sz="2400" dirty="0">
                <a:latin typeface="Times" panose="02020603050405020304" pitchFamily="18" charset="0"/>
                <a:ea typeface="Times New Roman" panose="02020603050405020304" pitchFamily="18" charset="0"/>
                <a:cs typeface="Times New Roman" panose="02020603050405020304" pitchFamily="18" charset="0"/>
              </a:rPr>
              <a:t>14. Cutting holes with curved or spiral </a:t>
            </a:r>
            <a:r>
              <a:rPr lang="en-US" sz="2400" dirty="0" err="1">
                <a:latin typeface="Times" panose="02020603050405020304" pitchFamily="18" charset="0"/>
                <a:ea typeface="Times New Roman" panose="02020603050405020304" pitchFamily="18" charset="0"/>
                <a:cs typeface="Times New Roman" panose="02020603050405020304" pitchFamily="18" charset="0"/>
              </a:rPr>
              <a:t>centre</a:t>
            </a:r>
            <a:r>
              <a:rPr lang="en-US" sz="2400" dirty="0">
                <a:latin typeface="Times" panose="02020603050405020304" pitchFamily="18" charset="0"/>
                <a:ea typeface="Times New Roman" panose="02020603050405020304" pitchFamily="18" charset="0"/>
                <a:cs typeface="Times New Roman" panose="02020603050405020304" pitchFamily="18" charset="0"/>
              </a:rPr>
              <a:t> lines and cutting threads in glass and mineral or metallic-ceramics</a:t>
            </a:r>
            <a:endParaRPr lang="en-IN" dirty="0"/>
          </a:p>
        </p:txBody>
      </p:sp>
      <p:sp>
        <p:nvSpPr>
          <p:cNvPr id="5" name="TextBox 4">
            <a:extLst>
              <a:ext uri="{FF2B5EF4-FFF2-40B4-BE49-F238E27FC236}">
                <a16:creationId xmlns:a16="http://schemas.microsoft.com/office/drawing/2014/main" id="{35AD6C98-B193-49D8-828A-8DCCF9A4C772}"/>
              </a:ext>
            </a:extLst>
          </p:cNvPr>
          <p:cNvSpPr txBox="1"/>
          <p:nvPr/>
        </p:nvSpPr>
        <p:spPr>
          <a:xfrm>
            <a:off x="3582983" y="580869"/>
            <a:ext cx="5620975"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Applications of Ultrasonic machining</a:t>
            </a:r>
            <a:endParaRPr lang="en-IN" sz="2600" dirty="0">
              <a:solidFill>
                <a:srgbClr val="FF0000"/>
              </a:solidFill>
            </a:endParaRPr>
          </a:p>
        </p:txBody>
      </p:sp>
    </p:spTree>
    <p:extLst>
      <p:ext uri="{BB962C8B-B14F-4D97-AF65-F5344CB8AC3E}">
        <p14:creationId xmlns:p14="http://schemas.microsoft.com/office/powerpoint/2010/main" val="285788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500"/>
                                        <p:tgtEl>
                                          <p:spTgt spid="8">
                                            <p:txEl>
                                              <p:pRg st="0" end="0"/>
                                            </p:txEl>
                                          </p:spTgt>
                                        </p:tgtEl>
                                      </p:cBhvr>
                                    </p:animEffect>
                                    <p:anim calcmode="lin" valueType="num">
                                      <p:cBhvr>
                                        <p:cTn id="15" dur="1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1500"/>
                                        <p:tgtEl>
                                          <p:spTgt spid="8">
                                            <p:txEl>
                                              <p:pRg st="1" end="1"/>
                                            </p:txEl>
                                          </p:spTgt>
                                        </p:tgtEl>
                                      </p:cBhvr>
                                    </p:animEffect>
                                    <p:anim calcmode="lin" valueType="num">
                                      <p:cBhvr>
                                        <p:cTn id="22"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23"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Effect transition="in" filter="fade">
                                      <p:cBhvr>
                                        <p:cTn id="28" dur="1500"/>
                                        <p:tgtEl>
                                          <p:spTgt spid="8">
                                            <p:txEl>
                                              <p:pRg st="2" end="2"/>
                                            </p:txEl>
                                          </p:spTgt>
                                        </p:tgtEl>
                                      </p:cBhvr>
                                    </p:animEffect>
                                    <p:anim calcmode="lin" valueType="num">
                                      <p:cBhvr>
                                        <p:cTn id="29"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0"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1500"/>
                                        <p:tgtEl>
                                          <p:spTgt spid="8">
                                            <p:txEl>
                                              <p:pRg st="3" end="3"/>
                                            </p:txEl>
                                          </p:spTgt>
                                        </p:tgtEl>
                                      </p:cBhvr>
                                    </p:animEffect>
                                    <p:anim calcmode="lin" valueType="num">
                                      <p:cBhvr>
                                        <p:cTn id="36" dur="1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37" dur="1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4" end="4"/>
                                            </p:txEl>
                                          </p:spTgt>
                                        </p:tgtEl>
                                        <p:attrNameLst>
                                          <p:attrName>style.visibility</p:attrName>
                                        </p:attrNameLst>
                                      </p:cBhvr>
                                      <p:to>
                                        <p:strVal val="visible"/>
                                      </p:to>
                                    </p:set>
                                    <p:animEffect transition="in" filter="fade">
                                      <p:cBhvr>
                                        <p:cTn id="42" dur="1500"/>
                                        <p:tgtEl>
                                          <p:spTgt spid="8">
                                            <p:txEl>
                                              <p:pRg st="4" end="4"/>
                                            </p:txEl>
                                          </p:spTgt>
                                        </p:tgtEl>
                                      </p:cBhvr>
                                    </p:animEffect>
                                    <p:anim calcmode="lin" valueType="num">
                                      <p:cBhvr>
                                        <p:cTn id="43" dur="1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44" dur="15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xEl>
                                              <p:pRg st="5" end="5"/>
                                            </p:txEl>
                                          </p:spTgt>
                                        </p:tgtEl>
                                        <p:attrNameLst>
                                          <p:attrName>style.visibility</p:attrName>
                                        </p:attrNameLst>
                                      </p:cBhvr>
                                      <p:to>
                                        <p:strVal val="visible"/>
                                      </p:to>
                                    </p:set>
                                    <p:animEffect transition="in" filter="fade">
                                      <p:cBhvr>
                                        <p:cTn id="49" dur="1500"/>
                                        <p:tgtEl>
                                          <p:spTgt spid="8">
                                            <p:txEl>
                                              <p:pRg st="5" end="5"/>
                                            </p:txEl>
                                          </p:spTgt>
                                        </p:tgtEl>
                                      </p:cBhvr>
                                    </p:animEffect>
                                    <p:anim calcmode="lin" valueType="num">
                                      <p:cBhvr>
                                        <p:cTn id="50" dur="1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51" dur="1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
                                            <p:txEl>
                                              <p:pRg st="6" end="6"/>
                                            </p:txEl>
                                          </p:spTgt>
                                        </p:tgtEl>
                                        <p:attrNameLst>
                                          <p:attrName>style.visibility</p:attrName>
                                        </p:attrNameLst>
                                      </p:cBhvr>
                                      <p:to>
                                        <p:strVal val="visible"/>
                                      </p:to>
                                    </p:set>
                                    <p:animEffect transition="in" filter="fade">
                                      <p:cBhvr>
                                        <p:cTn id="56" dur="1500"/>
                                        <p:tgtEl>
                                          <p:spTgt spid="8">
                                            <p:txEl>
                                              <p:pRg st="6" end="6"/>
                                            </p:txEl>
                                          </p:spTgt>
                                        </p:tgtEl>
                                      </p:cBhvr>
                                    </p:animEffect>
                                    <p:anim calcmode="lin" valueType="num">
                                      <p:cBhvr>
                                        <p:cTn id="57" dur="15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58" dur="15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6FF854-1048-43DA-AAFF-5CB03EC62013}"/>
              </a:ext>
            </a:extLst>
          </p:cNvPr>
          <p:cNvSpPr txBox="1"/>
          <p:nvPr/>
        </p:nvSpPr>
        <p:spPr>
          <a:xfrm>
            <a:off x="0" y="2543721"/>
            <a:ext cx="3920837"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rPr>
              <a:t>Introduction to Non-Traditional Machining</a:t>
            </a:r>
          </a:p>
        </p:txBody>
      </p:sp>
      <p:sp>
        <p:nvSpPr>
          <p:cNvPr id="8" name="TextBox 7">
            <a:extLst>
              <a:ext uri="{FF2B5EF4-FFF2-40B4-BE49-F238E27FC236}">
                <a16:creationId xmlns:a16="http://schemas.microsoft.com/office/drawing/2014/main" id="{EE9A13E7-4CBD-42B1-B3D9-EEFCF16CD0E9}"/>
              </a:ext>
            </a:extLst>
          </p:cNvPr>
          <p:cNvSpPr txBox="1"/>
          <p:nvPr/>
        </p:nvSpPr>
        <p:spPr>
          <a:xfrm>
            <a:off x="5336768" y="3036164"/>
            <a:ext cx="6137563"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Cambria" panose="02040503050406030204" pitchFamily="18" charset="0"/>
                <a:cs typeface="+mn-cs"/>
              </a:rPr>
              <a:t>Abrasive Jet Machining (AJM)</a:t>
            </a:r>
          </a:p>
        </p:txBody>
      </p:sp>
      <p:grpSp>
        <p:nvGrpSpPr>
          <p:cNvPr id="13" name="Group 12">
            <a:extLst>
              <a:ext uri="{FF2B5EF4-FFF2-40B4-BE49-F238E27FC236}">
                <a16:creationId xmlns:a16="http://schemas.microsoft.com/office/drawing/2014/main" id="{75EC8159-9359-425B-BFFC-C1B0A7B61B07}"/>
              </a:ext>
            </a:extLst>
          </p:cNvPr>
          <p:cNvGrpSpPr/>
          <p:nvPr/>
        </p:nvGrpSpPr>
        <p:grpSpPr>
          <a:xfrm>
            <a:off x="6691746" y="4949887"/>
            <a:ext cx="4059382" cy="1533436"/>
            <a:chOff x="6691746" y="4949887"/>
            <a:chExt cx="4059382" cy="1533436"/>
          </a:xfrm>
          <a:solidFill>
            <a:srgbClr val="767070"/>
          </a:solidFill>
        </p:grpSpPr>
        <p:sp>
          <p:nvSpPr>
            <p:cNvPr id="11" name="Rectangle 10">
              <a:extLst>
                <a:ext uri="{FF2B5EF4-FFF2-40B4-BE49-F238E27FC236}">
                  <a16:creationId xmlns:a16="http://schemas.microsoft.com/office/drawing/2014/main" id="{69FB7BD3-C489-42F8-9F9E-990D17FDB40A}"/>
                </a:ext>
              </a:extLst>
            </p:cNvPr>
            <p:cNvSpPr/>
            <p:nvPr/>
          </p:nvSpPr>
          <p:spPr>
            <a:xfrm>
              <a:off x="6691746" y="4949887"/>
              <a:ext cx="4059382" cy="1533436"/>
            </a:xfrm>
            <a:prstGeom prst="rect">
              <a:avLst/>
            </a:prstGeom>
            <a:grpFill/>
            <a:ln w="38100">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F30663E1-B15B-459B-B742-0E5F6A30088D}"/>
                </a:ext>
              </a:extLst>
            </p:cNvPr>
            <p:cNvSpPr txBox="1"/>
            <p:nvPr/>
          </p:nvSpPr>
          <p:spPr>
            <a:xfrm>
              <a:off x="6816436" y="5121099"/>
              <a:ext cx="3472572" cy="1200329"/>
            </a:xfrm>
            <a:prstGeom prst="rect">
              <a:avLst/>
            </a:prstGeom>
            <a:grp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b="1" dirty="0">
                  <a:solidFill>
                    <a:prstClr val="white"/>
                  </a:solidFill>
                  <a:latin typeface="Cambria" panose="02040503050406030204" pitchFamily="18" charset="0"/>
                  <a:ea typeface="Cambria" panose="02040503050406030204" pitchFamily="18" charset="0"/>
                </a:rPr>
                <a:t>Mr. Hemanth B R</a:t>
              </a:r>
              <a:endParaRPr kumimoji="0" lang="en-US" sz="1800" b="1"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endParaRPr>
            </a:p>
            <a:p>
              <a:pPr algn="r"/>
              <a:r>
                <a:rPr lang="en-US" dirty="0">
                  <a:solidFill>
                    <a:schemeClr val="bg1"/>
                  </a:solidFill>
                  <a:latin typeface="Cambria" panose="02040503050406030204" pitchFamily="18" charset="0"/>
                  <a:ea typeface="Cambria" panose="02040503050406030204" pitchFamily="18" charset="0"/>
                </a:rPr>
                <a:t>Assistant Professor,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rPr>
                <a:t>Dept. of Mechanical Engineering,</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rPr>
                <a:t>ATMECE, Mysuru</a:t>
              </a:r>
              <a:endParaRPr kumimoji="0" lang="en-IN" sz="1800" b="0" i="0" u="none" strike="noStrike" kern="1200" cap="none" spc="0" normalizeH="0" baseline="0" noProof="0" dirty="0">
                <a:ln>
                  <a:noFill/>
                </a:ln>
                <a:solidFill>
                  <a:prstClr val="white"/>
                </a:solidFill>
                <a:effectLst/>
                <a:uLnTx/>
                <a:uFillTx/>
                <a:latin typeface="Cambria" panose="02040503050406030204" pitchFamily="18" charset="0"/>
                <a:ea typeface="Cambria" panose="02040503050406030204" pitchFamily="18" charset="0"/>
                <a:cs typeface="+mn-cs"/>
              </a:endParaRPr>
            </a:p>
          </p:txBody>
        </p:sp>
      </p:grpSp>
    </p:spTree>
    <p:extLst>
      <p:ext uri="{BB962C8B-B14F-4D97-AF65-F5344CB8AC3E}">
        <p14:creationId xmlns:p14="http://schemas.microsoft.com/office/powerpoint/2010/main" val="26094938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675861" y="1315978"/>
            <a:ext cx="10859641" cy="2450030"/>
          </a:xfrm>
          <a:prstGeom prst="rect">
            <a:avLst/>
          </a:prstGeom>
          <a:noFill/>
        </p:spPr>
        <p:txBody>
          <a:bodyPr wrap="square">
            <a:spAutoFit/>
          </a:bodyPr>
          <a:lstStyle/>
          <a:p>
            <a:pPr>
              <a:lnSpc>
                <a:spcPct val="115000"/>
              </a:lnSpc>
              <a:spcAft>
                <a:spcPts val="1000"/>
              </a:spcAft>
            </a:pPr>
            <a:r>
              <a:rPr lang="en-US" sz="20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DEFINITION:</a:t>
            </a:r>
            <a:endParaRPr lang="en-IN" sz="2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285750" lvl="0" indent="-285750" algn="just" hangingPunct="0">
              <a:lnSpc>
                <a:spcPct val="115000"/>
              </a:lnSpc>
              <a:spcAft>
                <a:spcPts val="1000"/>
              </a:spcAft>
              <a:buClr>
                <a:srgbClr val="008000"/>
              </a:buClr>
              <a:buFont typeface="Wingdings" panose="05000000000000000000" pitchFamily="2" charset="2"/>
              <a:buChar char="Ø"/>
              <a:tabLst>
                <a:tab pos="520700" algn="l"/>
              </a:tabLs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It is the material removal process where the material is removed by high velocity stream of air/gas or water and abrasive mixture </a:t>
            </a:r>
          </a:p>
          <a:p>
            <a:pPr marL="285750" lvl="0" indent="-285750" algn="just" hangingPunct="0">
              <a:lnSpc>
                <a:spcPct val="115000"/>
              </a:lnSpc>
              <a:spcAft>
                <a:spcPts val="1000"/>
              </a:spcAft>
              <a:buClr>
                <a:srgbClr val="008000"/>
              </a:buClr>
              <a:buFont typeface="Wingdings" panose="05000000000000000000" pitchFamily="2" charset="2"/>
              <a:buChar char="Ø"/>
              <a:tabLst>
                <a:tab pos="520700" algn="l"/>
              </a:tabLs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A focused stream of the abrasive particles, carried by high pressure air or gas is made to impinge on the work surface through a nozzle and work material is removed by erosion by high velocity abrasive particles.</a:t>
            </a:r>
            <a:endParaRPr lang="en-IN" sz="2000" dirty="0"/>
          </a:p>
        </p:txBody>
      </p:sp>
      <p:sp>
        <p:nvSpPr>
          <p:cNvPr id="5" name="TextBox 4">
            <a:extLst>
              <a:ext uri="{FF2B5EF4-FFF2-40B4-BE49-F238E27FC236}">
                <a16:creationId xmlns:a16="http://schemas.microsoft.com/office/drawing/2014/main" id="{35AD6C98-B193-49D8-828A-8DCCF9A4C772}"/>
              </a:ext>
            </a:extLst>
          </p:cNvPr>
          <p:cNvSpPr txBox="1"/>
          <p:nvPr/>
        </p:nvSpPr>
        <p:spPr>
          <a:xfrm>
            <a:off x="4351611" y="717951"/>
            <a:ext cx="4447831" cy="584775"/>
          </a:xfrm>
          <a:prstGeom prst="rect">
            <a:avLst/>
          </a:prstGeom>
          <a:noFill/>
        </p:spPr>
        <p:txBody>
          <a:bodyPr wrap="square">
            <a:spAutoFit/>
          </a:bodyPr>
          <a:lstStyle/>
          <a:p>
            <a:r>
              <a:rPr lang="en-IN" sz="3200" b="1" dirty="0">
                <a:solidFill>
                  <a:srgbClr val="FF0000"/>
                </a:solidFill>
                <a:latin typeface="Times New Roman" panose="02020603050405020304" pitchFamily="18" charset="0"/>
              </a:rPr>
              <a:t>Abrasive Jet machining</a:t>
            </a:r>
            <a:endParaRPr lang="en-IN" sz="3200" dirty="0">
              <a:solidFill>
                <a:srgbClr val="FF0000"/>
              </a:solidFill>
            </a:endParaRPr>
          </a:p>
        </p:txBody>
      </p:sp>
      <p:pic>
        <p:nvPicPr>
          <p:cNvPr id="3" name="Picture 2">
            <a:extLst>
              <a:ext uri="{FF2B5EF4-FFF2-40B4-BE49-F238E27FC236}">
                <a16:creationId xmlns:a16="http://schemas.microsoft.com/office/drawing/2014/main" id="{4E46447D-B700-42B5-9CD4-08D24DC616C0}"/>
              </a:ext>
            </a:extLst>
          </p:cNvPr>
          <p:cNvPicPr>
            <a:picLocks noChangeAspect="1"/>
          </p:cNvPicPr>
          <p:nvPr/>
        </p:nvPicPr>
        <p:blipFill>
          <a:blip r:embed="rId2"/>
          <a:stretch>
            <a:fillRect/>
          </a:stretch>
        </p:blipFill>
        <p:spPr>
          <a:xfrm>
            <a:off x="4105275" y="3429001"/>
            <a:ext cx="4275904" cy="3079060"/>
          </a:xfrm>
          <a:prstGeom prst="rect">
            <a:avLst/>
          </a:prstGeom>
        </p:spPr>
      </p:pic>
    </p:spTree>
    <p:extLst>
      <p:ext uri="{BB962C8B-B14F-4D97-AF65-F5344CB8AC3E}">
        <p14:creationId xmlns:p14="http://schemas.microsoft.com/office/powerpoint/2010/main" val="1890843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4485030-6F51-FF9F-719C-5CB2AAEC9A94}"/>
              </a:ext>
            </a:extLst>
          </p:cNvPr>
          <p:cNvSpPr txBox="1"/>
          <p:nvPr/>
        </p:nvSpPr>
        <p:spPr>
          <a:xfrm>
            <a:off x="581890" y="1194730"/>
            <a:ext cx="11314545" cy="3016275"/>
          </a:xfrm>
          <a:prstGeom prst="rect">
            <a:avLst/>
          </a:prstGeom>
          <a:noFill/>
        </p:spPr>
        <p:txBody>
          <a:bodyPr wrap="square">
            <a:spAutoFit/>
          </a:bodyPr>
          <a:lstStyle/>
          <a:p>
            <a:pPr algn="ctr">
              <a:lnSpc>
                <a:spcPct val="115000"/>
              </a:lnSpc>
              <a:spcAft>
                <a:spcPts val="1000"/>
              </a:spcAft>
            </a:pPr>
            <a:r>
              <a:rPr lang="en-US" sz="32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COURSE OUTCOME </a:t>
            </a:r>
          </a:p>
          <a:p>
            <a:pPr algn="ctr">
              <a:lnSpc>
                <a:spcPct val="115000"/>
              </a:lnSpc>
              <a:spcAft>
                <a:spcPts val="1000"/>
              </a:spcAft>
            </a:pPr>
            <a:r>
              <a:rPr lang="en-US" sz="3200" b="1" dirty="0">
                <a:latin typeface="Times" panose="02020603050405020304" pitchFamily="18" charset="0"/>
                <a:ea typeface="Times New Roman" panose="02020603050405020304" pitchFamily="18" charset="0"/>
                <a:cs typeface="Times New Roman" panose="02020603050405020304" pitchFamily="18" charset="0"/>
              </a:rPr>
              <a:t>DESCRIBE THE CONSTRUCTIONAL FEATURES, PERFORMANCE PARAMETERS, PROCESS CHARACTERISTICS, APPLICATIONS, ADVANTAGES AND LIMITATIONS OF USM &amp; AJM</a:t>
            </a:r>
            <a:endParaRPr lang="en-IN" sz="3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7123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635994" y="590997"/>
            <a:ext cx="5693536"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Equipment of Abrasive Jet machining</a:t>
            </a:r>
            <a:endParaRPr lang="en-IN" sz="2600" dirty="0">
              <a:solidFill>
                <a:srgbClr val="FF0000"/>
              </a:solidFill>
            </a:endParaRPr>
          </a:p>
        </p:txBody>
      </p:sp>
      <p:pic>
        <p:nvPicPr>
          <p:cNvPr id="3" name="Picture 2">
            <a:extLst>
              <a:ext uri="{FF2B5EF4-FFF2-40B4-BE49-F238E27FC236}">
                <a16:creationId xmlns:a16="http://schemas.microsoft.com/office/drawing/2014/main" id="{E1730FB3-B610-4BA9-8FB8-A2F740F94DEA}"/>
              </a:ext>
            </a:extLst>
          </p:cNvPr>
          <p:cNvPicPr>
            <a:picLocks noChangeAspect="1"/>
          </p:cNvPicPr>
          <p:nvPr/>
        </p:nvPicPr>
        <p:blipFill>
          <a:blip r:embed="rId2"/>
          <a:stretch>
            <a:fillRect/>
          </a:stretch>
        </p:blipFill>
        <p:spPr>
          <a:xfrm>
            <a:off x="786521" y="1030103"/>
            <a:ext cx="10613960" cy="5436630"/>
          </a:xfrm>
          <a:prstGeom prst="rect">
            <a:avLst/>
          </a:prstGeom>
        </p:spPr>
      </p:pic>
      <p:sp>
        <p:nvSpPr>
          <p:cNvPr id="7" name="TextBox 6">
            <a:extLst>
              <a:ext uri="{FF2B5EF4-FFF2-40B4-BE49-F238E27FC236}">
                <a16:creationId xmlns:a16="http://schemas.microsoft.com/office/drawing/2014/main" id="{54D4510D-7168-4AAC-8AD3-CA84AA953541}"/>
              </a:ext>
            </a:extLst>
          </p:cNvPr>
          <p:cNvSpPr txBox="1"/>
          <p:nvPr/>
        </p:nvSpPr>
        <p:spPr>
          <a:xfrm>
            <a:off x="7648731" y="1030103"/>
            <a:ext cx="2949314" cy="1477328"/>
          </a:xfrm>
          <a:prstGeom prst="rect">
            <a:avLst/>
          </a:prstGeom>
          <a:noFill/>
        </p:spPr>
        <p:txBody>
          <a:bodyPr wrap="square">
            <a:spAutoFit/>
          </a:bodyPr>
          <a:lstStyle/>
          <a:p>
            <a:r>
              <a:rPr lang="en-US" b="0" i="0" dirty="0">
                <a:solidFill>
                  <a:srgbClr val="FF0000"/>
                </a:solidFill>
                <a:effectLst/>
                <a:latin typeface="Helvetica Neue"/>
              </a:rPr>
              <a:t>Equipment </a:t>
            </a:r>
          </a:p>
          <a:p>
            <a:pPr marL="342900" indent="-342900">
              <a:buAutoNum type="arabicPeriod"/>
            </a:pPr>
            <a:r>
              <a:rPr lang="en-US" b="0" i="0" dirty="0">
                <a:solidFill>
                  <a:srgbClr val="FF0000"/>
                </a:solidFill>
                <a:effectLst/>
                <a:latin typeface="Helvetica Neue"/>
              </a:rPr>
              <a:t>Carrier Gas system </a:t>
            </a:r>
          </a:p>
          <a:p>
            <a:pPr marL="342900" indent="-342900">
              <a:buAutoNum type="arabicPeriod"/>
            </a:pPr>
            <a:r>
              <a:rPr lang="en-US" b="0" i="0" dirty="0">
                <a:solidFill>
                  <a:srgbClr val="FF0000"/>
                </a:solidFill>
                <a:effectLst/>
                <a:latin typeface="Helvetica Neue"/>
              </a:rPr>
              <a:t>Metering system</a:t>
            </a:r>
          </a:p>
          <a:p>
            <a:pPr marL="342900" indent="-342900">
              <a:buAutoNum type="arabicPeriod"/>
            </a:pPr>
            <a:r>
              <a:rPr lang="en-US" b="0" i="0" dirty="0">
                <a:solidFill>
                  <a:srgbClr val="FF0000"/>
                </a:solidFill>
                <a:effectLst/>
                <a:latin typeface="Helvetica Neue"/>
              </a:rPr>
              <a:t>AJM nozzle </a:t>
            </a:r>
          </a:p>
          <a:p>
            <a:pPr marL="342900" indent="-342900">
              <a:buAutoNum type="arabicPeriod"/>
            </a:pPr>
            <a:r>
              <a:rPr lang="en-US" b="0" i="0" dirty="0">
                <a:solidFill>
                  <a:srgbClr val="FF0000"/>
                </a:solidFill>
                <a:effectLst/>
                <a:latin typeface="Helvetica Neue"/>
              </a:rPr>
              <a:t>Abrasives</a:t>
            </a:r>
            <a:endParaRPr lang="en-IN" dirty="0">
              <a:solidFill>
                <a:srgbClr val="FF0000"/>
              </a:solidFill>
            </a:endParaRPr>
          </a:p>
        </p:txBody>
      </p:sp>
    </p:spTree>
    <p:extLst>
      <p:ext uri="{BB962C8B-B14F-4D97-AF65-F5344CB8AC3E}">
        <p14:creationId xmlns:p14="http://schemas.microsoft.com/office/powerpoint/2010/main" val="31464338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74644" y="1083441"/>
            <a:ext cx="10528336" cy="5054012"/>
          </a:xfrm>
          <a:prstGeom prst="rect">
            <a:avLst/>
          </a:prstGeom>
          <a:noFill/>
        </p:spPr>
        <p:txBody>
          <a:bodyPr wrap="square">
            <a:spAutoFit/>
          </a:bodyPr>
          <a:lstStyle/>
          <a:p>
            <a:pPr>
              <a:lnSpc>
                <a:spcPct val="115000"/>
              </a:lnSpc>
              <a:spcAft>
                <a:spcPts val="1000"/>
              </a:spcAft>
            </a:pPr>
            <a:r>
              <a:rPr lang="en-US" sz="24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Equipment consists of following Main Parts</a:t>
            </a:r>
            <a:endParaRPr lang="en-IN" sz="2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hangingPunct="0">
              <a:lnSpc>
                <a:spcPct val="115000"/>
              </a:lnSpc>
              <a:spcAft>
                <a:spcPts val="1000"/>
              </a:spcAft>
              <a:buFont typeface="+mj-lt"/>
              <a:buAutoNum type="arabicPeriod"/>
              <a:tabLst>
                <a:tab pos="520700" algn="l"/>
              </a:tabLst>
            </a:pPr>
            <a:r>
              <a:rPr lang="en-US" sz="2400" dirty="0">
                <a:solidFill>
                  <a:srgbClr val="FF3399"/>
                </a:solidFill>
                <a:effectLst/>
                <a:latin typeface="Times" panose="02020603050405020304" pitchFamily="18" charset="0"/>
                <a:ea typeface="Times New Roman" panose="02020603050405020304" pitchFamily="18" charset="0"/>
                <a:cs typeface="Times New Roman" panose="02020603050405020304" pitchFamily="18" charset="0"/>
              </a:rPr>
              <a:t>Nozzle</a:t>
            </a:r>
          </a:p>
          <a:p>
            <a:pPr marL="342900" lvl="0" indent="-342900" algn="just" hangingPunct="0">
              <a:lnSpc>
                <a:spcPct val="115000"/>
              </a:lnSpc>
              <a:spcAft>
                <a:spcPts val="1000"/>
              </a:spcAft>
              <a:buFont typeface="+mj-lt"/>
              <a:buAutoNum type="arabicPeriod"/>
              <a:tabLst>
                <a:tab pos="520700" algn="l"/>
              </a:tabLst>
            </a:pPr>
            <a:r>
              <a:rPr lang="en-US" sz="2400" dirty="0">
                <a:solidFill>
                  <a:srgbClr val="7030A0"/>
                </a:solidFill>
                <a:effectLst/>
                <a:latin typeface="Times" panose="02020603050405020304" pitchFamily="18" charset="0"/>
                <a:ea typeface="Times New Roman" panose="02020603050405020304" pitchFamily="18" charset="0"/>
                <a:cs typeface="Times New Roman" panose="02020603050405020304" pitchFamily="18" charset="0"/>
              </a:rPr>
              <a:t>Abrasive</a:t>
            </a:r>
          </a:p>
          <a:p>
            <a:pPr marL="342900" lvl="0" indent="-342900" algn="just" hangingPunct="0">
              <a:lnSpc>
                <a:spcPct val="115000"/>
              </a:lnSpc>
              <a:spcAft>
                <a:spcPts val="1000"/>
              </a:spcAft>
              <a:buFont typeface="+mj-lt"/>
              <a:buAutoNum type="arabicPeriod"/>
              <a:tabLst>
                <a:tab pos="520700" algn="l"/>
              </a:tabLst>
            </a:pPr>
            <a:r>
              <a:rPr lang="en-US" sz="2400"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rPr>
              <a:t>Carrier gas</a:t>
            </a:r>
          </a:p>
          <a:p>
            <a:pPr marL="342900" lvl="0" indent="-342900" algn="just" hangingPunct="0">
              <a:lnSpc>
                <a:spcPct val="115000"/>
              </a:lnSpc>
              <a:spcAft>
                <a:spcPts val="1000"/>
              </a:spcAft>
              <a:buFont typeface="+mj-lt"/>
              <a:buAutoNum type="arabicPeriod"/>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Metering system. </a:t>
            </a:r>
          </a:p>
          <a:p>
            <a:pPr marL="342900" lvl="0" indent="-342900" algn="just" hangingPunct="0">
              <a:lnSpc>
                <a:spcPct val="115000"/>
              </a:lnSpc>
              <a:spcAft>
                <a:spcPts val="1000"/>
              </a:spcAft>
              <a:buAutoNum type="alphaLcParenR"/>
              <a:tabLst>
                <a:tab pos="520700" algn="l"/>
              </a:tabLst>
            </a:pPr>
            <a:r>
              <a:rPr lang="en-US" sz="2400" dirty="0">
                <a:solidFill>
                  <a:srgbClr val="FF3399"/>
                </a:solidFill>
                <a:latin typeface="Times" panose="02020603050405020304" pitchFamily="18" charset="0"/>
                <a:cs typeface="Times New Roman" panose="02020603050405020304" pitchFamily="18" charset="0"/>
              </a:rPr>
              <a:t>Nozzle </a:t>
            </a:r>
          </a:p>
          <a:p>
            <a:pPr marL="285750" lvl="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ea typeface="Times New Roman" panose="02020603050405020304" pitchFamily="18" charset="0"/>
                <a:cs typeface="Times New Roman" panose="02020603050405020304" pitchFamily="18" charset="0"/>
              </a:rPr>
              <a:t>A nozzle is used to accelerate the abrasive particles onto the worksurface. </a:t>
            </a:r>
          </a:p>
          <a:p>
            <a:pPr marL="285750" lvl="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ea typeface="Times New Roman" panose="02020603050405020304" pitchFamily="18" charset="0"/>
                <a:cs typeface="Times New Roman" panose="02020603050405020304" pitchFamily="18" charset="0"/>
              </a:rPr>
              <a:t>Since the abrasive particles leave the nozzle at a very high velocity, it is subjected to abrasion wear. </a:t>
            </a:r>
          </a:p>
          <a:p>
            <a:pPr marL="285750" lvl="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ea typeface="Times New Roman" panose="02020603050405020304" pitchFamily="18" charset="0"/>
                <a:cs typeface="Times New Roman" panose="02020603050405020304" pitchFamily="18" charset="0"/>
              </a:rPr>
              <a:t>The nozzle is made from a hard material like tungsten carbide or synthetic sapphire. </a:t>
            </a:r>
          </a:p>
        </p:txBody>
      </p:sp>
      <p:sp>
        <p:nvSpPr>
          <p:cNvPr id="5" name="TextBox 4">
            <a:extLst>
              <a:ext uri="{FF2B5EF4-FFF2-40B4-BE49-F238E27FC236}">
                <a16:creationId xmlns:a16="http://schemas.microsoft.com/office/drawing/2014/main" id="{35AD6C98-B193-49D8-828A-8DCCF9A4C772}"/>
              </a:ext>
            </a:extLst>
          </p:cNvPr>
          <p:cNvSpPr txBox="1"/>
          <p:nvPr/>
        </p:nvSpPr>
        <p:spPr>
          <a:xfrm>
            <a:off x="3582985" y="614896"/>
            <a:ext cx="5800857"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Equipment of Abrasive Jet machining</a:t>
            </a:r>
            <a:endParaRPr lang="en-IN" sz="2600" dirty="0">
              <a:solidFill>
                <a:srgbClr val="FF0000"/>
              </a:solidFill>
            </a:endParaRPr>
          </a:p>
        </p:txBody>
      </p:sp>
    </p:spTree>
    <p:extLst>
      <p:ext uri="{BB962C8B-B14F-4D97-AF65-F5344CB8AC3E}">
        <p14:creationId xmlns:p14="http://schemas.microsoft.com/office/powerpoint/2010/main" val="268794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9" dur="1500"/>
                                        <p:tgtEl>
                                          <p:spTgt spid="8">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3"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 calcmode="lin" valueType="num">
                                      <p:cBhvr additive="base">
                                        <p:cTn id="14" dur="1500" fill="hold"/>
                                        <p:tgtEl>
                                          <p:spTgt spid="8">
                                            <p:txEl>
                                              <p:pRg st="1" end="1"/>
                                            </p:txEl>
                                          </p:spTgt>
                                        </p:tgtEl>
                                        <p:attrNameLst>
                                          <p:attrName>ppt_x</p:attrName>
                                        </p:attrNameLst>
                                      </p:cBhvr>
                                      <p:tavLst>
                                        <p:tav tm="0">
                                          <p:val>
                                            <p:strVal val="1+#ppt_w/2"/>
                                          </p:val>
                                        </p:tav>
                                        <p:tav tm="100000">
                                          <p:val>
                                            <p:strVal val="#ppt_x"/>
                                          </p:val>
                                        </p:tav>
                                      </p:tavLst>
                                    </p:anim>
                                    <p:anim calcmode="lin" valueType="num">
                                      <p:cBhvr additive="base">
                                        <p:cTn id="15" dur="1500" fill="hold"/>
                                        <p:tgtEl>
                                          <p:spTgt spid="8">
                                            <p:txEl>
                                              <p:pRg st="1" end="1"/>
                                            </p:txEl>
                                          </p:spTgt>
                                        </p:tgtEl>
                                        <p:attrNameLst>
                                          <p:attrName>ppt_y</p:attrName>
                                        </p:attrNameLst>
                                      </p:cBhvr>
                                      <p:tavLst>
                                        <p:tav tm="0">
                                          <p:val>
                                            <p:strVal val="0-#ppt_h/2"/>
                                          </p:val>
                                        </p:tav>
                                        <p:tav tm="100000">
                                          <p:val>
                                            <p:strVal val="#ppt_y"/>
                                          </p:val>
                                        </p:tav>
                                      </p:tavLst>
                                    </p:anim>
                                  </p:childTnLst>
                                </p:cTn>
                              </p:par>
                              <p:par>
                                <p:cTn id="16" presetID="2" presetClass="entr" presetSubtype="3" fill="hold" nodeType="withEffect">
                                  <p:stCondLst>
                                    <p:cond delay="0"/>
                                  </p:stCondLst>
                                  <p:childTnLst>
                                    <p:set>
                                      <p:cBhvr>
                                        <p:cTn id="17" dur="1" fill="hold">
                                          <p:stCondLst>
                                            <p:cond delay="0"/>
                                          </p:stCondLst>
                                        </p:cTn>
                                        <p:tgtEl>
                                          <p:spTgt spid="8">
                                            <p:txEl>
                                              <p:pRg st="2" end="2"/>
                                            </p:txEl>
                                          </p:spTgt>
                                        </p:tgtEl>
                                        <p:attrNameLst>
                                          <p:attrName>style.visibility</p:attrName>
                                        </p:attrNameLst>
                                      </p:cBhvr>
                                      <p:to>
                                        <p:strVal val="visible"/>
                                      </p:to>
                                    </p:set>
                                    <p:anim calcmode="lin" valueType="num">
                                      <p:cBhvr additive="base">
                                        <p:cTn id="18" dur="1500" fill="hold"/>
                                        <p:tgtEl>
                                          <p:spTgt spid="8">
                                            <p:txEl>
                                              <p:pRg st="2" end="2"/>
                                            </p:txEl>
                                          </p:spTgt>
                                        </p:tgtEl>
                                        <p:attrNameLst>
                                          <p:attrName>ppt_x</p:attrName>
                                        </p:attrNameLst>
                                      </p:cBhvr>
                                      <p:tavLst>
                                        <p:tav tm="0">
                                          <p:val>
                                            <p:strVal val="1+#ppt_w/2"/>
                                          </p:val>
                                        </p:tav>
                                        <p:tav tm="100000">
                                          <p:val>
                                            <p:strVal val="#ppt_x"/>
                                          </p:val>
                                        </p:tav>
                                      </p:tavLst>
                                    </p:anim>
                                    <p:anim calcmode="lin" valueType="num">
                                      <p:cBhvr additive="base">
                                        <p:cTn id="19" dur="1500" fill="hold"/>
                                        <p:tgtEl>
                                          <p:spTgt spid="8">
                                            <p:txEl>
                                              <p:pRg st="2" end="2"/>
                                            </p:txEl>
                                          </p:spTgt>
                                        </p:tgtEl>
                                        <p:attrNameLst>
                                          <p:attrName>ppt_y</p:attrName>
                                        </p:attrNameLst>
                                      </p:cBhvr>
                                      <p:tavLst>
                                        <p:tav tm="0">
                                          <p:val>
                                            <p:strVal val="0-#ppt_h/2"/>
                                          </p:val>
                                        </p:tav>
                                        <p:tav tm="100000">
                                          <p:val>
                                            <p:strVal val="#ppt_y"/>
                                          </p:val>
                                        </p:tav>
                                      </p:tavLst>
                                    </p:anim>
                                  </p:childTnLst>
                                </p:cTn>
                              </p:par>
                              <p:par>
                                <p:cTn id="20" presetID="2" presetClass="entr" presetSubtype="3" fill="hold" nodeType="with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 calcmode="lin" valueType="num">
                                      <p:cBhvr additive="base">
                                        <p:cTn id="22" dur="1500" fill="hold"/>
                                        <p:tgtEl>
                                          <p:spTgt spid="8">
                                            <p:txEl>
                                              <p:pRg st="3" end="3"/>
                                            </p:txEl>
                                          </p:spTgt>
                                        </p:tgtEl>
                                        <p:attrNameLst>
                                          <p:attrName>ppt_x</p:attrName>
                                        </p:attrNameLst>
                                      </p:cBhvr>
                                      <p:tavLst>
                                        <p:tav tm="0">
                                          <p:val>
                                            <p:strVal val="1+#ppt_w/2"/>
                                          </p:val>
                                        </p:tav>
                                        <p:tav tm="100000">
                                          <p:val>
                                            <p:strVal val="#ppt_x"/>
                                          </p:val>
                                        </p:tav>
                                      </p:tavLst>
                                    </p:anim>
                                    <p:anim calcmode="lin" valueType="num">
                                      <p:cBhvr additive="base">
                                        <p:cTn id="23" dur="1500" fill="hold"/>
                                        <p:tgtEl>
                                          <p:spTgt spid="8">
                                            <p:txEl>
                                              <p:pRg st="3" end="3"/>
                                            </p:txEl>
                                          </p:spTgt>
                                        </p:tgtEl>
                                        <p:attrNameLst>
                                          <p:attrName>ppt_y</p:attrName>
                                        </p:attrNameLst>
                                      </p:cBhvr>
                                      <p:tavLst>
                                        <p:tav tm="0">
                                          <p:val>
                                            <p:strVal val="0-#ppt_h/2"/>
                                          </p:val>
                                        </p:tav>
                                        <p:tav tm="100000">
                                          <p:val>
                                            <p:strVal val="#ppt_y"/>
                                          </p:val>
                                        </p:tav>
                                      </p:tavLst>
                                    </p:anim>
                                  </p:childTnLst>
                                </p:cTn>
                              </p:par>
                              <p:par>
                                <p:cTn id="24" presetID="2" presetClass="entr" presetSubtype="3" fill="hold" nodeType="withEffect">
                                  <p:stCondLst>
                                    <p:cond delay="0"/>
                                  </p:stCondLst>
                                  <p:childTnLst>
                                    <p:set>
                                      <p:cBhvr>
                                        <p:cTn id="25" dur="1" fill="hold">
                                          <p:stCondLst>
                                            <p:cond delay="0"/>
                                          </p:stCondLst>
                                        </p:cTn>
                                        <p:tgtEl>
                                          <p:spTgt spid="8">
                                            <p:txEl>
                                              <p:pRg st="4" end="4"/>
                                            </p:txEl>
                                          </p:spTgt>
                                        </p:tgtEl>
                                        <p:attrNameLst>
                                          <p:attrName>style.visibility</p:attrName>
                                        </p:attrNameLst>
                                      </p:cBhvr>
                                      <p:to>
                                        <p:strVal val="visible"/>
                                      </p:to>
                                    </p:set>
                                    <p:anim calcmode="lin" valueType="num">
                                      <p:cBhvr additive="base">
                                        <p:cTn id="26" dur="1500" fill="hold"/>
                                        <p:tgtEl>
                                          <p:spTgt spid="8">
                                            <p:txEl>
                                              <p:pRg st="4" end="4"/>
                                            </p:txEl>
                                          </p:spTgt>
                                        </p:tgtEl>
                                        <p:attrNameLst>
                                          <p:attrName>ppt_x</p:attrName>
                                        </p:attrNameLst>
                                      </p:cBhvr>
                                      <p:tavLst>
                                        <p:tav tm="0">
                                          <p:val>
                                            <p:strVal val="1+#ppt_w/2"/>
                                          </p:val>
                                        </p:tav>
                                        <p:tav tm="100000">
                                          <p:val>
                                            <p:strVal val="#ppt_x"/>
                                          </p:val>
                                        </p:tav>
                                      </p:tavLst>
                                    </p:anim>
                                    <p:anim calcmode="lin" valueType="num">
                                      <p:cBhvr additive="base">
                                        <p:cTn id="27" dur="1500" fill="hold"/>
                                        <p:tgtEl>
                                          <p:spTgt spid="8">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 calcmode="lin" valueType="num">
                                      <p:cBhvr>
                                        <p:cTn id="32" dur="1000" fill="hold"/>
                                        <p:tgtEl>
                                          <p:spTgt spid="8">
                                            <p:txEl>
                                              <p:pRg st="5" end="5"/>
                                            </p:txEl>
                                          </p:spTgt>
                                        </p:tgtEl>
                                        <p:attrNameLst>
                                          <p:attrName>ppt_w</p:attrName>
                                        </p:attrNameLst>
                                      </p:cBhvr>
                                      <p:tavLst>
                                        <p:tav tm="0">
                                          <p:val>
                                            <p:fltVal val="0"/>
                                          </p:val>
                                        </p:tav>
                                        <p:tav tm="100000">
                                          <p:val>
                                            <p:strVal val="#ppt_w"/>
                                          </p:val>
                                        </p:tav>
                                      </p:tavLst>
                                    </p:anim>
                                    <p:anim calcmode="lin" valueType="num">
                                      <p:cBhvr>
                                        <p:cTn id="33" dur="1000" fill="hold"/>
                                        <p:tgtEl>
                                          <p:spTgt spid="8">
                                            <p:txEl>
                                              <p:pRg st="5" end="5"/>
                                            </p:txEl>
                                          </p:spTgt>
                                        </p:tgtEl>
                                        <p:attrNameLst>
                                          <p:attrName>ppt_h</p:attrName>
                                        </p:attrNameLst>
                                      </p:cBhvr>
                                      <p:tavLst>
                                        <p:tav tm="0">
                                          <p:val>
                                            <p:fltVal val="0"/>
                                          </p:val>
                                        </p:tav>
                                        <p:tav tm="100000">
                                          <p:val>
                                            <p:strVal val="#ppt_h"/>
                                          </p:val>
                                        </p:tav>
                                      </p:tavLst>
                                    </p:anim>
                                    <p:animEffect transition="in" filter="fade">
                                      <p:cBhvr>
                                        <p:cTn id="34" dur="1000"/>
                                        <p:tgtEl>
                                          <p:spTgt spid="8">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9" fill="hold" nodeType="clickEffect">
                                  <p:stCondLst>
                                    <p:cond delay="0"/>
                                  </p:stCondLst>
                                  <p:childTnLst>
                                    <p:set>
                                      <p:cBhvr>
                                        <p:cTn id="38" dur="1" fill="hold">
                                          <p:stCondLst>
                                            <p:cond delay="0"/>
                                          </p:stCondLst>
                                        </p:cTn>
                                        <p:tgtEl>
                                          <p:spTgt spid="8">
                                            <p:txEl>
                                              <p:pRg st="6" end="6"/>
                                            </p:txEl>
                                          </p:spTgt>
                                        </p:tgtEl>
                                        <p:attrNameLst>
                                          <p:attrName>style.visibility</p:attrName>
                                        </p:attrNameLst>
                                      </p:cBhvr>
                                      <p:to>
                                        <p:strVal val="visible"/>
                                      </p:to>
                                    </p:set>
                                    <p:anim calcmode="lin" valueType="num">
                                      <p:cBhvr additive="base">
                                        <p:cTn id="39" dur="1500" fill="hold"/>
                                        <p:tgtEl>
                                          <p:spTgt spid="8">
                                            <p:txEl>
                                              <p:pRg st="6" end="6"/>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8">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3" fill="hold" nodeType="clickEffect">
                                  <p:stCondLst>
                                    <p:cond delay="0"/>
                                  </p:stCondLst>
                                  <p:childTnLst>
                                    <p:set>
                                      <p:cBhvr>
                                        <p:cTn id="44" dur="1" fill="hold">
                                          <p:stCondLst>
                                            <p:cond delay="0"/>
                                          </p:stCondLst>
                                        </p:cTn>
                                        <p:tgtEl>
                                          <p:spTgt spid="8">
                                            <p:txEl>
                                              <p:pRg st="7" end="7"/>
                                            </p:txEl>
                                          </p:spTgt>
                                        </p:tgtEl>
                                        <p:attrNameLst>
                                          <p:attrName>style.visibility</p:attrName>
                                        </p:attrNameLst>
                                      </p:cBhvr>
                                      <p:to>
                                        <p:strVal val="visible"/>
                                      </p:to>
                                    </p:set>
                                    <p:anim calcmode="lin" valueType="num">
                                      <p:cBhvr additive="base">
                                        <p:cTn id="45" dur="1500" fill="hold"/>
                                        <p:tgtEl>
                                          <p:spTgt spid="8">
                                            <p:txEl>
                                              <p:pRg st="7" end="7"/>
                                            </p:txEl>
                                          </p:spTgt>
                                        </p:tgtEl>
                                        <p:attrNameLst>
                                          <p:attrName>ppt_x</p:attrName>
                                        </p:attrNameLst>
                                      </p:cBhvr>
                                      <p:tavLst>
                                        <p:tav tm="0">
                                          <p:val>
                                            <p:strVal val="1+#ppt_w/2"/>
                                          </p:val>
                                        </p:tav>
                                        <p:tav tm="100000">
                                          <p:val>
                                            <p:strVal val="#ppt_x"/>
                                          </p:val>
                                        </p:tav>
                                      </p:tavLst>
                                    </p:anim>
                                    <p:anim calcmode="lin" valueType="num">
                                      <p:cBhvr additive="base">
                                        <p:cTn id="46" dur="1500" fill="hold"/>
                                        <p:tgtEl>
                                          <p:spTgt spid="8">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1" fill="hold" nodeType="clickEffect">
                                  <p:stCondLst>
                                    <p:cond delay="0"/>
                                  </p:stCondLst>
                                  <p:childTnLst>
                                    <p:set>
                                      <p:cBhvr>
                                        <p:cTn id="50" dur="1" fill="hold">
                                          <p:stCondLst>
                                            <p:cond delay="0"/>
                                          </p:stCondLst>
                                        </p:cTn>
                                        <p:tgtEl>
                                          <p:spTgt spid="8">
                                            <p:txEl>
                                              <p:pRg st="8" end="8"/>
                                            </p:txEl>
                                          </p:spTgt>
                                        </p:tgtEl>
                                        <p:attrNameLst>
                                          <p:attrName>style.visibility</p:attrName>
                                        </p:attrNameLst>
                                      </p:cBhvr>
                                      <p:to>
                                        <p:strVal val="visible"/>
                                      </p:to>
                                    </p:set>
                                    <p:anim calcmode="lin" valueType="num">
                                      <p:cBhvr additive="base">
                                        <p:cTn id="51" dur="1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52" dur="1500" fill="hold"/>
                                        <p:tgtEl>
                                          <p:spTgt spid="8">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BBC980-2CB1-4846-A0CB-32BE6F411B83}"/>
              </a:ext>
            </a:extLst>
          </p:cNvPr>
          <p:cNvSpPr>
            <a:spLocks noGrp="1"/>
          </p:cNvSpPr>
          <p:nvPr>
            <p:ph idx="1"/>
          </p:nvPr>
        </p:nvSpPr>
        <p:spPr>
          <a:xfrm>
            <a:off x="284189" y="3578901"/>
            <a:ext cx="11623622" cy="2937967"/>
          </a:xfrm>
        </p:spPr>
        <p:txBody>
          <a:bodyPr/>
          <a:lstStyle/>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7030A0"/>
                </a:solidFill>
                <a:latin typeface="Times" panose="02020603050405020304" pitchFamily="18" charset="0"/>
                <a:cs typeface="Times New Roman" panose="02020603050405020304" pitchFamily="18" charset="0"/>
              </a:rPr>
              <a:t>It should have excellent flow characteristics.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FF0000"/>
                </a:solidFill>
                <a:latin typeface="Times" panose="02020603050405020304" pitchFamily="18" charset="0"/>
                <a:cs typeface="Times New Roman" panose="02020603050405020304" pitchFamily="18" charset="0"/>
              </a:rPr>
              <a:t>Re-use of abrasives is not recommended, since the cutting capacity decreases after the first application, and also the chips from the workpiece material combine with abrasives and clog the small orifice in the nozzle.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FFC000"/>
                </a:solidFill>
                <a:latin typeface="Times" panose="02020603050405020304" pitchFamily="18" charset="0"/>
                <a:cs typeface="Times New Roman" panose="02020603050405020304" pitchFamily="18" charset="0"/>
              </a:rPr>
              <a:t>The mass flow rate of the abrasive particles depends on the pressure and the flow rate of the gas.</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chemeClr val="accent3">
                    <a:lumMod val="75000"/>
                  </a:schemeClr>
                </a:solidFill>
                <a:latin typeface="Times" panose="02020603050405020304" pitchFamily="18" charset="0"/>
                <a:cs typeface="Times New Roman" panose="02020603050405020304" pitchFamily="18" charset="0"/>
              </a:rPr>
              <a:t>Apart from machining, there are certain abrasives like sodium bicarbonate, dolomite, glass etc., used for cleaning, etching, deburring, and polishing operations.</a:t>
            </a:r>
            <a:endParaRPr lang="en-IN" dirty="0"/>
          </a:p>
        </p:txBody>
      </p:sp>
      <p:sp>
        <p:nvSpPr>
          <p:cNvPr id="4" name="TextBox 3">
            <a:extLst>
              <a:ext uri="{FF2B5EF4-FFF2-40B4-BE49-F238E27FC236}">
                <a16:creationId xmlns:a16="http://schemas.microsoft.com/office/drawing/2014/main" id="{E73386F5-59EE-4BBF-AC55-0037942A7A1B}"/>
              </a:ext>
            </a:extLst>
          </p:cNvPr>
          <p:cNvSpPr txBox="1"/>
          <p:nvPr/>
        </p:nvSpPr>
        <p:spPr>
          <a:xfrm>
            <a:off x="284189" y="656205"/>
            <a:ext cx="7734925" cy="2906437"/>
          </a:xfrm>
          <a:prstGeom prst="rect">
            <a:avLst/>
          </a:prstGeom>
          <a:noFill/>
        </p:spPr>
        <p:txBody>
          <a:bodyPr wrap="square">
            <a:spAutoFit/>
          </a:bodyPr>
          <a:lstStyle/>
          <a:p>
            <a:pPr algn="just" hangingPunct="0">
              <a:lnSpc>
                <a:spcPct val="115000"/>
              </a:lnSpc>
              <a:spcAft>
                <a:spcPts val="1000"/>
              </a:spcAft>
              <a:tabLst>
                <a:tab pos="520700" algn="l"/>
              </a:tabLst>
            </a:pPr>
            <a:r>
              <a:rPr lang="en-US" sz="2800" dirty="0">
                <a:effectLst/>
                <a:latin typeface="Times" panose="02020603050405020304" pitchFamily="18" charset="0"/>
                <a:ea typeface="Times New Roman" panose="02020603050405020304" pitchFamily="18" charset="0"/>
                <a:cs typeface="Times New Roman" panose="02020603050405020304" pitchFamily="18" charset="0"/>
              </a:rPr>
              <a:t>b) </a:t>
            </a:r>
            <a:r>
              <a:rPr lang="en-US" sz="2800" dirty="0">
                <a:solidFill>
                  <a:srgbClr val="7030A0"/>
                </a:solidFill>
                <a:latin typeface="Times" panose="02020603050405020304" pitchFamily="18" charset="0"/>
                <a:cs typeface="Times New Roman" panose="02020603050405020304" pitchFamily="18" charset="0"/>
              </a:rPr>
              <a:t>Abrasive </a:t>
            </a:r>
            <a:endParaRPr lang="en-US" sz="2800" dirty="0">
              <a:solidFill>
                <a:srgbClr val="C00000"/>
              </a:solidFill>
              <a:latin typeface="Times" panose="02020603050405020304" pitchFamily="18" charset="0"/>
              <a:cs typeface="Times New Roman" panose="02020603050405020304" pitchFamily="18" charset="0"/>
            </a:endParaRP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BC08A7"/>
                </a:solidFill>
                <a:latin typeface="Times" panose="02020603050405020304" pitchFamily="18" charset="0"/>
                <a:cs typeface="Times New Roman" panose="02020603050405020304" pitchFamily="18" charset="0"/>
              </a:rPr>
              <a:t>Aluminum oxide and silicon carbide are the commonly used </a:t>
            </a:r>
          </a:p>
          <a:p>
            <a:pPr algn="just" hangingPunct="0">
              <a:lnSpc>
                <a:spcPct val="115000"/>
              </a:lnSpc>
              <a:spcAft>
                <a:spcPts val="1000"/>
              </a:spcAft>
              <a:tabLst>
                <a:tab pos="520700" algn="l"/>
              </a:tabLst>
            </a:pPr>
            <a:r>
              <a:rPr lang="en-US" sz="2000" dirty="0">
                <a:solidFill>
                  <a:srgbClr val="BC08A7"/>
                </a:solidFill>
                <a:latin typeface="Times" panose="02020603050405020304" pitchFamily="18" charset="0"/>
                <a:cs typeface="Times New Roman" panose="02020603050405020304" pitchFamily="18" charset="0"/>
              </a:rPr>
              <a:t>abrasives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009900"/>
                </a:solidFill>
                <a:latin typeface="Times" panose="02020603050405020304" pitchFamily="18" charset="0"/>
                <a:cs typeface="Times New Roman" panose="02020603050405020304" pitchFamily="18" charset="0"/>
              </a:rPr>
              <a:t>The size of the abrasive particle ranges from 10-50 µm</a:t>
            </a:r>
          </a:p>
          <a:p>
            <a:pPr marL="285750" indent="-285750" algn="just" hangingPunct="0">
              <a:spcAft>
                <a:spcPts val="1000"/>
              </a:spcAft>
              <a:buFont typeface="Wingdings" panose="05000000000000000000" pitchFamily="2" charset="2"/>
              <a:buChar char="Ø"/>
              <a:tabLst>
                <a:tab pos="520700" algn="l"/>
              </a:tabLst>
            </a:pPr>
            <a:r>
              <a:rPr lang="en-US" sz="2000" dirty="0">
                <a:solidFill>
                  <a:srgbClr val="FF3399"/>
                </a:solidFill>
                <a:latin typeface="Times" panose="02020603050405020304" pitchFamily="18" charset="0"/>
                <a:cs typeface="Times New Roman" panose="02020603050405020304" pitchFamily="18" charset="0"/>
              </a:rPr>
              <a:t>Smaller size abrasives are used for polishing and cleaning, </a:t>
            </a:r>
          </a:p>
          <a:p>
            <a:pPr algn="just" hangingPunct="0">
              <a:spcAft>
                <a:spcPts val="1000"/>
              </a:spcAft>
              <a:tabLst>
                <a:tab pos="520700" algn="l"/>
              </a:tabLst>
            </a:pPr>
            <a:r>
              <a:rPr lang="en-US" sz="2000" dirty="0">
                <a:solidFill>
                  <a:srgbClr val="FF3399"/>
                </a:solidFill>
                <a:latin typeface="Times" panose="02020603050405020304" pitchFamily="18" charset="0"/>
                <a:cs typeface="Times New Roman" panose="02020603050405020304" pitchFamily="18" charset="0"/>
              </a:rPr>
              <a:t>while the larger ones used for cutting and peening operations. </a:t>
            </a:r>
          </a:p>
        </p:txBody>
      </p:sp>
      <p:pic>
        <p:nvPicPr>
          <p:cNvPr id="6" name="Picture 5">
            <a:extLst>
              <a:ext uri="{FF2B5EF4-FFF2-40B4-BE49-F238E27FC236}">
                <a16:creationId xmlns:a16="http://schemas.microsoft.com/office/drawing/2014/main" id="{5FFDFA4E-2A83-4D33-AE23-35C6AD1BB145}"/>
              </a:ext>
            </a:extLst>
          </p:cNvPr>
          <p:cNvPicPr>
            <a:picLocks noChangeAspect="1"/>
          </p:cNvPicPr>
          <p:nvPr/>
        </p:nvPicPr>
        <p:blipFill>
          <a:blip r:embed="rId2"/>
          <a:stretch>
            <a:fillRect/>
          </a:stretch>
        </p:blipFill>
        <p:spPr>
          <a:xfrm>
            <a:off x="6871524" y="1151822"/>
            <a:ext cx="5225538" cy="2928371"/>
          </a:xfrm>
          <a:prstGeom prst="rect">
            <a:avLst/>
          </a:prstGeom>
        </p:spPr>
      </p:pic>
    </p:spTree>
    <p:extLst>
      <p:ext uri="{BB962C8B-B14F-4D97-AF65-F5344CB8AC3E}">
        <p14:creationId xmlns:p14="http://schemas.microsoft.com/office/powerpoint/2010/main" val="141127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500"/>
                                        <p:tgtEl>
                                          <p:spTgt spid="4">
                                            <p:txEl>
                                              <p:pRg st="1" end="1"/>
                                            </p:txEl>
                                          </p:spTgt>
                                        </p:tgtEl>
                                      </p:cBhvr>
                                    </p:animEffect>
                                    <p:anim calcmode="lin" valueType="num">
                                      <p:cBhvr>
                                        <p:cTn id="8" dur="1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500" fill="hold"/>
                                        <p:tgtEl>
                                          <p:spTgt spid="4">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1500"/>
                                        <p:tgtEl>
                                          <p:spTgt spid="4">
                                            <p:txEl>
                                              <p:pRg st="2" end="2"/>
                                            </p:txEl>
                                          </p:spTgt>
                                        </p:tgtEl>
                                      </p:cBhvr>
                                    </p:animEffect>
                                    <p:anim calcmode="lin" valueType="num">
                                      <p:cBhvr>
                                        <p:cTn id="13" dur="1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4" dur="1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1500"/>
                                        <p:tgtEl>
                                          <p:spTgt spid="4">
                                            <p:txEl>
                                              <p:pRg st="3" end="3"/>
                                            </p:txEl>
                                          </p:spTgt>
                                        </p:tgtEl>
                                      </p:cBhvr>
                                    </p:animEffect>
                                    <p:anim calcmode="lin" valueType="num">
                                      <p:cBhvr>
                                        <p:cTn id="19" dur="1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0" dur="1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42" presetClass="entr" presetSubtype="0" fill="hold" nodeType="after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1500"/>
                                        <p:tgtEl>
                                          <p:spTgt spid="4">
                                            <p:txEl>
                                              <p:pRg st="4" end="4"/>
                                            </p:txEl>
                                          </p:spTgt>
                                        </p:tgtEl>
                                      </p:cBhvr>
                                    </p:animEffect>
                                    <p:anim calcmode="lin" valueType="num">
                                      <p:cBhvr>
                                        <p:cTn id="25" dur="1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6" dur="1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27" fill="hold">
                            <p:stCondLst>
                              <p:cond delay="4500"/>
                            </p:stCondLst>
                            <p:childTnLst>
                              <p:par>
                                <p:cTn id="28" presetID="42" presetClass="entr" presetSubtype="0" fill="hold" nodeType="after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fade">
                                      <p:cBhvr>
                                        <p:cTn id="30" dur="1500"/>
                                        <p:tgtEl>
                                          <p:spTgt spid="4">
                                            <p:txEl>
                                              <p:pRg st="5" end="5"/>
                                            </p:txEl>
                                          </p:spTgt>
                                        </p:tgtEl>
                                      </p:cBhvr>
                                    </p:animEffect>
                                    <p:anim calcmode="lin" valueType="num">
                                      <p:cBhvr>
                                        <p:cTn id="31" dur="1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2" dur="1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par>
                          <p:cTn id="33" fill="hold">
                            <p:stCondLst>
                              <p:cond delay="6000"/>
                            </p:stCondLst>
                            <p:childTnLst>
                              <p:par>
                                <p:cTn id="34" presetID="42" presetClass="entr" presetSubtype="0" fill="hold" grpId="0" nodeType="after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fade">
                                      <p:cBhvr>
                                        <p:cTn id="36" dur="1500"/>
                                        <p:tgtEl>
                                          <p:spTgt spid="3">
                                            <p:txEl>
                                              <p:pRg st="0" end="0"/>
                                            </p:txEl>
                                          </p:spTgt>
                                        </p:tgtEl>
                                      </p:cBhvr>
                                    </p:animEffect>
                                    <p:anim calcmode="lin" valueType="num">
                                      <p:cBhvr>
                                        <p:cTn id="37" dur="1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8" dur="1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39" fill="hold">
                            <p:stCondLst>
                              <p:cond delay="7500"/>
                            </p:stCondLst>
                            <p:childTnLst>
                              <p:par>
                                <p:cTn id="40" presetID="42" presetClass="entr" presetSubtype="0" fill="hold" grpId="0" nodeType="after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animEffect transition="in" filter="fade">
                                      <p:cBhvr>
                                        <p:cTn id="42" dur="1500"/>
                                        <p:tgtEl>
                                          <p:spTgt spid="3">
                                            <p:txEl>
                                              <p:pRg st="1" end="1"/>
                                            </p:txEl>
                                          </p:spTgt>
                                        </p:tgtEl>
                                      </p:cBhvr>
                                    </p:animEffect>
                                    <p:anim calcmode="lin" valueType="num">
                                      <p:cBhvr>
                                        <p:cTn id="43" dur="1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4" dur="1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45" fill="hold">
                            <p:stCondLst>
                              <p:cond delay="9000"/>
                            </p:stCondLst>
                            <p:childTnLst>
                              <p:par>
                                <p:cTn id="46" presetID="42" presetClass="entr" presetSubtype="0" fill="hold" grpId="0" nodeType="after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fade">
                                      <p:cBhvr>
                                        <p:cTn id="48" dur="1500"/>
                                        <p:tgtEl>
                                          <p:spTgt spid="3">
                                            <p:txEl>
                                              <p:pRg st="2" end="2"/>
                                            </p:txEl>
                                          </p:spTgt>
                                        </p:tgtEl>
                                      </p:cBhvr>
                                    </p:animEffect>
                                    <p:anim calcmode="lin" valueType="num">
                                      <p:cBhvr>
                                        <p:cTn id="49" dur="1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50" dur="1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51" fill="hold">
                            <p:stCondLst>
                              <p:cond delay="10500"/>
                            </p:stCondLst>
                            <p:childTnLst>
                              <p:par>
                                <p:cTn id="52" presetID="42" presetClass="entr" presetSubtype="0" fill="hold" grpId="0" nodeType="afterEffect">
                                  <p:stCondLst>
                                    <p:cond delay="0"/>
                                  </p:stCondLst>
                                  <p:childTnLst>
                                    <p:set>
                                      <p:cBhvr>
                                        <p:cTn id="53" dur="1" fill="hold">
                                          <p:stCondLst>
                                            <p:cond delay="0"/>
                                          </p:stCondLst>
                                        </p:cTn>
                                        <p:tgtEl>
                                          <p:spTgt spid="3">
                                            <p:txEl>
                                              <p:pRg st="3" end="3"/>
                                            </p:txEl>
                                          </p:spTgt>
                                        </p:tgtEl>
                                        <p:attrNameLst>
                                          <p:attrName>style.visibility</p:attrName>
                                        </p:attrNameLst>
                                      </p:cBhvr>
                                      <p:to>
                                        <p:strVal val="visible"/>
                                      </p:to>
                                    </p:set>
                                    <p:animEffect transition="in" filter="fade">
                                      <p:cBhvr>
                                        <p:cTn id="54" dur="1500"/>
                                        <p:tgtEl>
                                          <p:spTgt spid="3">
                                            <p:txEl>
                                              <p:pRg st="3" end="3"/>
                                            </p:txEl>
                                          </p:spTgt>
                                        </p:tgtEl>
                                      </p:cBhvr>
                                    </p:animEffect>
                                    <p:anim calcmode="lin" valueType="num">
                                      <p:cBhvr>
                                        <p:cTn id="55" dur="1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6" dur="1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1" presetClass="entr" presetSubtype="4" fill="hold"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heel(4)">
                                      <p:cBhvr>
                                        <p:cTn id="61"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BBC980-2CB1-4846-A0CB-32BE6F411B83}"/>
              </a:ext>
            </a:extLst>
          </p:cNvPr>
          <p:cNvSpPr>
            <a:spLocks noGrp="1"/>
          </p:cNvSpPr>
          <p:nvPr>
            <p:ph idx="1"/>
          </p:nvPr>
        </p:nvSpPr>
        <p:spPr>
          <a:xfrm>
            <a:off x="284189" y="1001166"/>
            <a:ext cx="11623622" cy="5219752"/>
          </a:xfrm>
        </p:spPr>
        <p:txBody>
          <a:bodyPr/>
          <a:lstStyle/>
          <a:p>
            <a:pPr marL="0" indent="0">
              <a:buNone/>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C) </a:t>
            </a:r>
            <a:r>
              <a:rPr lang="en-US" sz="2400" dirty="0">
                <a:solidFill>
                  <a:srgbClr val="C00000"/>
                </a:solidFill>
                <a:latin typeface="Times" panose="02020603050405020304" pitchFamily="18" charset="0"/>
                <a:cs typeface="Times New Roman" panose="02020603050405020304" pitchFamily="18" charset="0"/>
              </a:rPr>
              <a:t>Carrier gas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0070C0"/>
                </a:solidFill>
                <a:latin typeface="Times" panose="02020603050405020304" pitchFamily="18" charset="0"/>
                <a:cs typeface="Times New Roman" panose="02020603050405020304" pitchFamily="18" charset="0"/>
              </a:rPr>
              <a:t>Air, nitrogen or carbon dioxide is generally used as a carrier gas.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00B050"/>
                </a:solidFill>
                <a:latin typeface="Times" panose="02020603050405020304" pitchFamily="18" charset="0"/>
                <a:cs typeface="Times New Roman" panose="02020603050405020304" pitchFamily="18" charset="0"/>
              </a:rPr>
              <a:t>Air, when used must be to remove moisture, oil and other contaminants before entering the nozzle.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7030A0"/>
                </a:solidFill>
                <a:latin typeface="Times" panose="02020603050405020304" pitchFamily="18" charset="0"/>
                <a:cs typeface="Times New Roman" panose="02020603050405020304" pitchFamily="18" charset="0"/>
              </a:rPr>
              <a:t>The pressure required is in the range of 2 - 8 kg/cm².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FF3399"/>
                </a:solidFill>
                <a:latin typeface="Times" panose="02020603050405020304" pitchFamily="18" charset="0"/>
                <a:cs typeface="Times New Roman" panose="02020603050405020304" pitchFamily="18" charset="0"/>
              </a:rPr>
              <a:t>Higher pressure leads to nozzle wear, while lower pressure low metal removal rate.</a:t>
            </a:r>
          </a:p>
          <a:p>
            <a:pPr marL="0" indent="0" algn="just" hangingPunct="0">
              <a:lnSpc>
                <a:spcPct val="115000"/>
              </a:lnSpc>
              <a:spcAft>
                <a:spcPts val="1000"/>
              </a:spcAft>
              <a:buNone/>
              <a:tabLst>
                <a:tab pos="520700" algn="l"/>
              </a:tabLst>
            </a:pPr>
            <a:r>
              <a:rPr lang="en-US" sz="2400" dirty="0">
                <a:latin typeface="Times" panose="02020603050405020304" pitchFamily="18" charset="0"/>
                <a:cs typeface="Times New Roman" panose="02020603050405020304" pitchFamily="18" charset="0"/>
              </a:rPr>
              <a:t>D) Metering system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FF3399"/>
                </a:solidFill>
                <a:latin typeface="Times" panose="02020603050405020304" pitchFamily="18" charset="0"/>
                <a:cs typeface="Times New Roman" panose="02020603050405020304" pitchFamily="18" charset="0"/>
              </a:rPr>
              <a:t>The metering system includes mixing chamber, regulator, valves and other devices.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7030A0"/>
                </a:solidFill>
                <a:latin typeface="Times" panose="02020603050405020304" pitchFamily="18" charset="0"/>
                <a:cs typeface="Times New Roman" panose="02020603050405020304" pitchFamily="18" charset="0"/>
              </a:rPr>
              <a:t>The system must inject an uniform, adjustable flow of abrasive particles into the gas stream.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solidFill>
                  <a:srgbClr val="00CC00"/>
                </a:solidFill>
                <a:latin typeface="Times" panose="02020603050405020304" pitchFamily="18" charset="0"/>
                <a:cs typeface="Times New Roman" panose="02020603050405020304" pitchFamily="18" charset="0"/>
              </a:rPr>
              <a:t>The amplitude of vibration of the chamber controls the uniform metering of the powder.</a:t>
            </a:r>
            <a:endParaRPr lang="en-IN" dirty="0">
              <a:solidFill>
                <a:srgbClr val="00CC00"/>
              </a:solidFill>
            </a:endParaRPr>
          </a:p>
        </p:txBody>
      </p:sp>
    </p:spTree>
    <p:extLst>
      <p:ext uri="{BB962C8B-B14F-4D97-AF65-F5344CB8AC3E}">
        <p14:creationId xmlns:p14="http://schemas.microsoft.com/office/powerpoint/2010/main" val="4226881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1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5" dur="1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1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1" dur="1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6"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1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7" dur="1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6"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1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3" dur="1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p:cTn id="38" dur="1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9" dur="1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0" dur="1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3"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1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6" dur="1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3" fill="hold"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1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52" dur="1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3"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 calcmode="lin" valueType="num">
                                      <p:cBhvr additive="base">
                                        <p:cTn id="57" dur="1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8" dur="1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625277" y="552219"/>
            <a:ext cx="5706788" cy="800219"/>
          </a:xfrm>
          <a:prstGeom prst="rect">
            <a:avLst/>
          </a:prstGeom>
          <a:noFill/>
        </p:spPr>
        <p:txBody>
          <a:bodyPr wrap="square">
            <a:spAutoFit/>
          </a:bodyPr>
          <a:lstStyle/>
          <a:p>
            <a:pPr algn="ctr"/>
            <a:r>
              <a:rPr lang="en-IN" sz="2600" b="1" dirty="0">
                <a:solidFill>
                  <a:srgbClr val="FF0000"/>
                </a:solidFill>
                <a:latin typeface="Times New Roman" panose="02020603050405020304" pitchFamily="18" charset="0"/>
              </a:rPr>
              <a:t>Principle of Abrasive Jet machining</a:t>
            </a:r>
          </a:p>
          <a:p>
            <a:pPr algn="ctr"/>
            <a:r>
              <a:rPr lang="en-IN" sz="2000" b="1" dirty="0">
                <a:solidFill>
                  <a:srgbClr val="FF0000"/>
                </a:solidFill>
                <a:latin typeface="Times New Roman" panose="02020603050405020304" pitchFamily="18" charset="0"/>
              </a:rPr>
              <a:t>(Mechanism of Material Removal)</a:t>
            </a:r>
            <a:endParaRPr lang="en-IN" sz="2000" dirty="0">
              <a:solidFill>
                <a:srgbClr val="FF0000"/>
              </a:solidFill>
            </a:endParaRPr>
          </a:p>
        </p:txBody>
      </p:sp>
      <p:pic>
        <p:nvPicPr>
          <p:cNvPr id="3" name="Picture 4" descr="AbrasJm">
            <a:extLst>
              <a:ext uri="{FF2B5EF4-FFF2-40B4-BE49-F238E27FC236}">
                <a16:creationId xmlns:a16="http://schemas.microsoft.com/office/drawing/2014/main" id="{C3B4A1F8-93F3-412A-B016-A7B6CF02A0A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566494" y="2103635"/>
            <a:ext cx="5425392" cy="2435848"/>
          </a:xfrm>
          <a:noFill/>
        </p:spPr>
      </p:pic>
      <p:sp>
        <p:nvSpPr>
          <p:cNvPr id="6" name="TextBox 5">
            <a:extLst>
              <a:ext uri="{FF2B5EF4-FFF2-40B4-BE49-F238E27FC236}">
                <a16:creationId xmlns:a16="http://schemas.microsoft.com/office/drawing/2014/main" id="{0E83D067-F6F4-4976-8561-DD7BA6DFF32C}"/>
              </a:ext>
            </a:extLst>
          </p:cNvPr>
          <p:cNvSpPr txBox="1"/>
          <p:nvPr/>
        </p:nvSpPr>
        <p:spPr>
          <a:xfrm>
            <a:off x="375760" y="2266398"/>
            <a:ext cx="6096000" cy="2570704"/>
          </a:xfrm>
          <a:prstGeom prst="rect">
            <a:avLst/>
          </a:prstGeom>
          <a:noFill/>
        </p:spPr>
        <p:txBody>
          <a:bodyPr wrap="square">
            <a:spAutoFit/>
          </a:bodyPr>
          <a:lstStyle/>
          <a:p>
            <a:pPr algn="just">
              <a:lnSpc>
                <a:spcPct val="150000"/>
              </a:lnSpc>
            </a:pPr>
            <a:r>
              <a:rPr lang="en-US" sz="2000" b="0" i="0" dirty="0">
                <a:solidFill>
                  <a:srgbClr val="3B3835"/>
                </a:solidFill>
                <a:effectLst/>
                <a:latin typeface="Helvetica Neue"/>
              </a:rPr>
              <a:t>• </a:t>
            </a:r>
            <a:r>
              <a:rPr lang="en-US" sz="2200" dirty="0">
                <a:solidFill>
                  <a:srgbClr val="7030A0"/>
                </a:solidFill>
                <a:latin typeface="Times" panose="02020603050405020304" pitchFamily="18" charset="0"/>
                <a:cs typeface="Times New Roman" panose="02020603050405020304" pitchFamily="18" charset="0"/>
              </a:rPr>
              <a:t>High velocity stream of the abrasives is generated by converting pressure energy of carrier gas or air to its kinetic energy and hence high velocity jet. </a:t>
            </a:r>
          </a:p>
          <a:p>
            <a:pPr algn="just">
              <a:lnSpc>
                <a:spcPct val="150000"/>
              </a:lnSpc>
            </a:pPr>
            <a:r>
              <a:rPr lang="en-US" sz="2200" dirty="0">
                <a:latin typeface="Times" panose="02020603050405020304" pitchFamily="18" charset="0"/>
                <a:cs typeface="Times New Roman" panose="02020603050405020304" pitchFamily="18" charset="0"/>
              </a:rPr>
              <a:t>• </a:t>
            </a:r>
            <a:r>
              <a:rPr lang="en-US" sz="2200" dirty="0">
                <a:solidFill>
                  <a:srgbClr val="FFC000"/>
                </a:solidFill>
                <a:latin typeface="Times" panose="02020603050405020304" pitchFamily="18" charset="0"/>
                <a:cs typeface="Times New Roman" panose="02020603050405020304" pitchFamily="18" charset="0"/>
              </a:rPr>
              <a:t>Nozzles directs the abrasive jet in a controlled manner onto workpiece. </a:t>
            </a:r>
          </a:p>
        </p:txBody>
      </p:sp>
      <p:sp>
        <p:nvSpPr>
          <p:cNvPr id="7" name="TextBox 6">
            <a:extLst>
              <a:ext uri="{FF2B5EF4-FFF2-40B4-BE49-F238E27FC236}">
                <a16:creationId xmlns:a16="http://schemas.microsoft.com/office/drawing/2014/main" id="{E1BC504F-93EB-4942-9F65-86DD59222520}"/>
              </a:ext>
            </a:extLst>
          </p:cNvPr>
          <p:cNvSpPr txBox="1"/>
          <p:nvPr/>
        </p:nvSpPr>
        <p:spPr>
          <a:xfrm>
            <a:off x="375760" y="4657274"/>
            <a:ext cx="11633871" cy="1555041"/>
          </a:xfrm>
          <a:prstGeom prst="rect">
            <a:avLst/>
          </a:prstGeom>
          <a:noFill/>
        </p:spPr>
        <p:txBody>
          <a:bodyPr wrap="square">
            <a:spAutoFit/>
          </a:bodyPr>
          <a:lstStyle/>
          <a:p>
            <a:pPr indent="-285750" algn="just">
              <a:lnSpc>
                <a:spcPct val="150000"/>
              </a:lnSpc>
              <a:buFont typeface="Arial" panose="020B0604020202020204" pitchFamily="34" charset="0"/>
              <a:buChar char="•"/>
            </a:pPr>
            <a:r>
              <a:rPr lang="en-US" sz="2200" dirty="0">
                <a:solidFill>
                  <a:srgbClr val="FF3399"/>
                </a:solidFill>
                <a:latin typeface="Times" panose="02020603050405020304" pitchFamily="18" charset="0"/>
                <a:cs typeface="Times New Roman" panose="02020603050405020304" pitchFamily="18" charset="0"/>
              </a:rPr>
              <a:t>Metal cutting action by micro-cutting as well as the brittle fracture of the work material. </a:t>
            </a:r>
          </a:p>
          <a:p>
            <a:pPr indent="-285750" algn="just">
              <a:lnSpc>
                <a:spcPct val="150000"/>
              </a:lnSpc>
              <a:buFont typeface="Arial" panose="020B0604020202020204" pitchFamily="34" charset="0"/>
              <a:buChar char="•"/>
            </a:pPr>
            <a:r>
              <a:rPr lang="en-US" sz="2200" dirty="0">
                <a:latin typeface="Times" panose="02020603050405020304" pitchFamily="18" charset="0"/>
                <a:cs typeface="Times New Roman" panose="02020603050405020304" pitchFamily="18" charset="0"/>
              </a:rPr>
              <a:t>Different from conventional sand blasting/shot blasting, finer abrasive grits are used and process or machining parameters are easily controllable.</a:t>
            </a:r>
            <a:endParaRPr lang="en-IN" sz="2200" dirty="0">
              <a:latin typeface="Times"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8F18CFAA-2366-4F43-AFB5-98485AFA270A}"/>
              </a:ext>
            </a:extLst>
          </p:cNvPr>
          <p:cNvSpPr txBox="1"/>
          <p:nvPr/>
        </p:nvSpPr>
        <p:spPr>
          <a:xfrm>
            <a:off x="375760" y="1303416"/>
            <a:ext cx="11352414" cy="1047210"/>
          </a:xfrm>
          <a:prstGeom prst="rect">
            <a:avLst/>
          </a:prstGeom>
          <a:noFill/>
        </p:spPr>
        <p:txBody>
          <a:bodyPr wrap="square">
            <a:spAutoFit/>
          </a:bodyPr>
          <a:lstStyle/>
          <a:p>
            <a:pPr>
              <a:lnSpc>
                <a:spcPct val="150000"/>
              </a:lnSpc>
            </a:pPr>
            <a:r>
              <a:rPr lang="en-US" sz="2000" b="0" i="0" dirty="0">
                <a:solidFill>
                  <a:srgbClr val="3B3835"/>
                </a:solidFill>
                <a:effectLst/>
                <a:latin typeface="Helvetica Neue"/>
              </a:rPr>
              <a:t>• </a:t>
            </a:r>
            <a:r>
              <a:rPr lang="en-US" sz="2200" dirty="0">
                <a:solidFill>
                  <a:srgbClr val="C00000"/>
                </a:solidFill>
                <a:latin typeface="Times" panose="02020603050405020304" pitchFamily="18" charset="0"/>
                <a:cs typeface="Times New Roman" panose="02020603050405020304" pitchFamily="18" charset="0"/>
              </a:rPr>
              <a:t>Abrasive particles are made to impinge on work material at high velocity. </a:t>
            </a:r>
          </a:p>
          <a:p>
            <a:pPr>
              <a:lnSpc>
                <a:spcPct val="150000"/>
              </a:lnSpc>
            </a:pPr>
            <a:r>
              <a:rPr lang="en-US" sz="2200" dirty="0">
                <a:latin typeface="Times" panose="02020603050405020304" pitchFamily="18" charset="0"/>
                <a:cs typeface="Times New Roman" panose="02020603050405020304" pitchFamily="18" charset="0"/>
              </a:rPr>
              <a:t>• </a:t>
            </a:r>
            <a:r>
              <a:rPr lang="en-US" sz="2200" dirty="0">
                <a:solidFill>
                  <a:srgbClr val="002060"/>
                </a:solidFill>
                <a:latin typeface="Times" panose="02020603050405020304" pitchFamily="18" charset="0"/>
                <a:cs typeface="Times New Roman" panose="02020603050405020304" pitchFamily="18" charset="0"/>
              </a:rPr>
              <a:t>Abrasive particles is carried out by carrier gas/air. </a:t>
            </a:r>
          </a:p>
        </p:txBody>
      </p:sp>
    </p:spTree>
    <p:extLst>
      <p:ext uri="{BB962C8B-B14F-4D97-AF65-F5344CB8AC3E}">
        <p14:creationId xmlns:p14="http://schemas.microsoft.com/office/powerpoint/2010/main" val="236914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1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12" fill="hold" nodeType="afterEffect">
                                  <p:stCondLst>
                                    <p:cond delay="500"/>
                                  </p:stCondLst>
                                  <p:childTnLst>
                                    <p:set>
                                      <p:cBhvr>
                                        <p:cTn id="11" dur="1" fill="hold">
                                          <p:stCondLst>
                                            <p:cond delay="0"/>
                                          </p:stCondLst>
                                        </p:cTn>
                                        <p:tgtEl>
                                          <p:spTgt spid="9">
                                            <p:txEl>
                                              <p:pRg st="1" end="1"/>
                                            </p:txEl>
                                          </p:spTgt>
                                        </p:tgtEl>
                                        <p:attrNameLst>
                                          <p:attrName>style.visibility</p:attrName>
                                        </p:attrNameLst>
                                      </p:cBhvr>
                                      <p:to>
                                        <p:strVal val="visible"/>
                                      </p:to>
                                    </p:set>
                                    <p:anim calcmode="lin" valueType="num">
                                      <p:cBhvr additive="base">
                                        <p:cTn id="12" dur="1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13" dur="1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500"/>
                            </p:stCondLst>
                            <p:childTnLst>
                              <p:par>
                                <p:cTn id="15" presetID="2" presetClass="entr" presetSubtype="8" fill="hold" nodeType="afterEffect">
                                  <p:stCondLst>
                                    <p:cond delay="50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1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8" dur="1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5500"/>
                            </p:stCondLst>
                            <p:childTnLst>
                              <p:par>
                                <p:cTn id="20" presetID="2" presetClass="entr" presetSubtype="8" fill="hold" nodeType="afterEffect">
                                  <p:stCondLst>
                                    <p:cond delay="500"/>
                                  </p:stCondLst>
                                  <p:childTnLst>
                                    <p:set>
                                      <p:cBhvr>
                                        <p:cTn id="21" dur="1" fill="hold">
                                          <p:stCondLst>
                                            <p:cond delay="0"/>
                                          </p:stCondLst>
                                        </p:cTn>
                                        <p:tgtEl>
                                          <p:spTgt spid="6">
                                            <p:txEl>
                                              <p:pRg st="1" end="1"/>
                                            </p:txEl>
                                          </p:spTgt>
                                        </p:tgtEl>
                                        <p:attrNameLst>
                                          <p:attrName>style.visibility</p:attrName>
                                        </p:attrNameLst>
                                      </p:cBhvr>
                                      <p:to>
                                        <p:strVal val="visible"/>
                                      </p:to>
                                    </p:set>
                                    <p:anim calcmode="lin" valueType="num">
                                      <p:cBhvr additive="base">
                                        <p:cTn id="22" dur="1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23" dur="1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par>
                          <p:cTn id="24" fill="hold">
                            <p:stCondLst>
                              <p:cond delay="7500"/>
                            </p:stCondLst>
                            <p:childTnLst>
                              <p:par>
                                <p:cTn id="25" presetID="2" presetClass="entr" presetSubtype="6" fill="hold" nodeType="afterEffect">
                                  <p:stCondLst>
                                    <p:cond delay="50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1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8" dur="1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9500"/>
                            </p:stCondLst>
                            <p:childTnLst>
                              <p:par>
                                <p:cTn id="30" presetID="2" presetClass="entr" presetSubtype="6" fill="hold" nodeType="afterEffect">
                                  <p:stCondLst>
                                    <p:cond delay="500"/>
                                  </p:stCondLst>
                                  <p:childTnLst>
                                    <p:set>
                                      <p:cBhvr>
                                        <p:cTn id="31" dur="1" fill="hold">
                                          <p:stCondLst>
                                            <p:cond delay="0"/>
                                          </p:stCondLst>
                                        </p:cTn>
                                        <p:tgtEl>
                                          <p:spTgt spid="7">
                                            <p:txEl>
                                              <p:pRg st="1" end="1"/>
                                            </p:txEl>
                                          </p:spTgt>
                                        </p:tgtEl>
                                        <p:attrNameLst>
                                          <p:attrName>style.visibility</p:attrName>
                                        </p:attrNameLst>
                                      </p:cBhvr>
                                      <p:to>
                                        <p:strVal val="visible"/>
                                      </p:to>
                                    </p:set>
                                    <p:anim calcmode="lin" valueType="num">
                                      <p:cBhvr additive="base">
                                        <p:cTn id="32" dur="1500" fill="hold"/>
                                        <p:tgtEl>
                                          <p:spTgt spid="7">
                                            <p:txEl>
                                              <p:pRg st="1" end="1"/>
                                            </p:txEl>
                                          </p:spTgt>
                                        </p:tgtEl>
                                        <p:attrNameLst>
                                          <p:attrName>ppt_x</p:attrName>
                                        </p:attrNameLst>
                                      </p:cBhvr>
                                      <p:tavLst>
                                        <p:tav tm="0">
                                          <p:val>
                                            <p:strVal val="1+#ppt_w/2"/>
                                          </p:val>
                                        </p:tav>
                                        <p:tav tm="100000">
                                          <p:val>
                                            <p:strVal val="#ppt_x"/>
                                          </p:val>
                                        </p:tav>
                                      </p:tavLst>
                                    </p:anim>
                                    <p:anim calcmode="lin" valueType="num">
                                      <p:cBhvr additive="base">
                                        <p:cTn id="33" dur="1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538610"/>
            <a:ext cx="10528336" cy="3780779"/>
          </a:xfrm>
          <a:prstGeom prst="rect">
            <a:avLst/>
          </a:prstGeom>
          <a:noFill/>
        </p:spPr>
        <p:txBody>
          <a:bodyPr wrap="square">
            <a:spAutoFit/>
          </a:bodyPr>
          <a:lstStyle/>
          <a:p>
            <a:pPr>
              <a:lnSpc>
                <a:spcPct val="115000"/>
              </a:lnSpc>
              <a:spcAft>
                <a:spcPts val="1000"/>
              </a:spcAft>
            </a:pPr>
            <a:r>
              <a:rPr lang="en-US" sz="24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Variables of Abrasive Jet machining:</a:t>
            </a:r>
            <a:endParaRPr lang="en-IN" sz="2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Abrasive flow rate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Nozzle Tip Distance (NTD) or Stand Off Distance (SOD)</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Abrasive Grain Size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7030A0"/>
                </a:solidFill>
                <a:latin typeface="Times" panose="02020603050405020304" pitchFamily="18" charset="0"/>
                <a:ea typeface="Times New Roman" panose="02020603050405020304" pitchFamily="18" charset="0"/>
                <a:cs typeface="Times New Roman" panose="02020603050405020304" pitchFamily="18" charset="0"/>
              </a:rPr>
              <a:t>Mean Number of Abrasive Particles per Unit Volume of the Carrier Gas</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400" dirty="0">
                <a:solidFill>
                  <a:srgbClr val="FF3399"/>
                </a:solidFill>
                <a:effectLst/>
                <a:latin typeface="Times" panose="02020603050405020304" pitchFamily="18" charset="0"/>
                <a:ea typeface="Times New Roman" panose="02020603050405020304" pitchFamily="18" charset="0"/>
                <a:cs typeface="Times New Roman" panose="02020603050405020304" pitchFamily="18" charset="0"/>
              </a:rPr>
              <a:t>Nozzle Design</a:t>
            </a:r>
          </a:p>
          <a:p>
            <a:pPr marL="342900" lvl="0" indent="-342900" algn="just" hangingPunct="0">
              <a:lnSpc>
                <a:spcPct val="115000"/>
              </a:lnSpc>
              <a:spcAft>
                <a:spcPts val="1000"/>
              </a:spcAft>
              <a:buFont typeface="Arial" panose="020B0604020202020204" pitchFamily="34" charset="0"/>
              <a:buChar char="•"/>
              <a:tabLst>
                <a:tab pos="520700" algn="l"/>
              </a:tabLst>
            </a:pPr>
            <a:endParaRPr lang="en-IN" dirty="0"/>
          </a:p>
        </p:txBody>
      </p:sp>
      <p:sp>
        <p:nvSpPr>
          <p:cNvPr id="5" name="TextBox 4">
            <a:extLst>
              <a:ext uri="{FF2B5EF4-FFF2-40B4-BE49-F238E27FC236}">
                <a16:creationId xmlns:a16="http://schemas.microsoft.com/office/drawing/2014/main" id="{35AD6C98-B193-49D8-828A-8DCCF9A4C772}"/>
              </a:ext>
            </a:extLst>
          </p:cNvPr>
          <p:cNvSpPr txBox="1"/>
          <p:nvPr/>
        </p:nvSpPr>
        <p:spPr>
          <a:xfrm>
            <a:off x="2923418" y="665949"/>
            <a:ext cx="7269894" cy="523220"/>
          </a:xfrm>
          <a:prstGeom prst="rect">
            <a:avLst/>
          </a:prstGeom>
          <a:noFill/>
        </p:spPr>
        <p:txBody>
          <a:bodyPr wrap="square">
            <a:spAutoFit/>
          </a:bodyPr>
          <a:lstStyle/>
          <a:p>
            <a:r>
              <a:rPr lang="en-US" sz="2800" b="1" dirty="0">
                <a:solidFill>
                  <a:srgbClr val="FF0000"/>
                </a:solidFill>
                <a:latin typeface="Times New Roman" panose="02020603050405020304" pitchFamily="18" charset="0"/>
              </a:rPr>
              <a:t>Process Parameters of Abrasive Jet machining</a:t>
            </a:r>
          </a:p>
        </p:txBody>
      </p:sp>
    </p:spTree>
    <p:extLst>
      <p:ext uri="{BB962C8B-B14F-4D97-AF65-F5344CB8AC3E}">
        <p14:creationId xmlns:p14="http://schemas.microsoft.com/office/powerpoint/2010/main" val="273099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animEffect transition="in" filter="fade">
                                      <p:cBhvr>
                                        <p:cTn id="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449706" y="1338274"/>
            <a:ext cx="6790544" cy="4505657"/>
          </a:xfrm>
          <a:prstGeom prst="rect">
            <a:avLst/>
          </a:prstGeom>
          <a:noFill/>
        </p:spPr>
        <p:txBody>
          <a:bodyPr wrap="square">
            <a:spAutoFit/>
          </a:bodyPr>
          <a:lstStyle/>
          <a:p>
            <a:pPr>
              <a:lnSpc>
                <a:spcPct val="115000"/>
              </a:lnSpc>
              <a:spcAft>
                <a:spcPts val="1000"/>
              </a:spcAft>
            </a:pPr>
            <a:r>
              <a:rPr lang="en-US" sz="2200" dirty="0">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1) Abrasive flow rate velocity</a:t>
            </a:r>
            <a:r>
              <a:rPr lang="en-US" sz="22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a:t>
            </a:r>
            <a:endParaRPr lang="en-IN" sz="22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Increase in the flow rate of abrasives, increases the metal removal rate, because more abrasive particles are available for cutting.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However, when the flow rate exceeds 14 g/min, the abrasive velocity decreases, thereby reducing the metal removal rate.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For the erosion of the worksurface by the abrasives, the minimum jet velocity is found to be 150 m/sec.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The jet velocity is a function of the nozzle pressure, nozzle design, abrasive grain size, and the mean number of abrasives per unit volume of the carrier gas.</a:t>
            </a:r>
            <a:endParaRPr lang="en-IN" sz="2000" dirty="0">
              <a:latin typeface="Times"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373122" y="725909"/>
            <a:ext cx="6925119"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Process Parameters of Abrasive Jet machining</a:t>
            </a:r>
          </a:p>
        </p:txBody>
      </p:sp>
      <p:pic>
        <p:nvPicPr>
          <p:cNvPr id="3" name="Picture 2">
            <a:extLst>
              <a:ext uri="{FF2B5EF4-FFF2-40B4-BE49-F238E27FC236}">
                <a16:creationId xmlns:a16="http://schemas.microsoft.com/office/drawing/2014/main" id="{A9BC9770-551B-4645-A880-F9CC82726914}"/>
              </a:ext>
            </a:extLst>
          </p:cNvPr>
          <p:cNvPicPr>
            <a:picLocks noChangeAspect="1"/>
          </p:cNvPicPr>
          <p:nvPr/>
        </p:nvPicPr>
        <p:blipFill>
          <a:blip r:embed="rId2"/>
          <a:stretch>
            <a:fillRect/>
          </a:stretch>
        </p:blipFill>
        <p:spPr>
          <a:xfrm>
            <a:off x="7345179" y="2526087"/>
            <a:ext cx="4627310" cy="2483973"/>
          </a:xfrm>
          <a:prstGeom prst="rect">
            <a:avLst/>
          </a:prstGeom>
          <a:ln>
            <a:solidFill>
              <a:schemeClr val="tx1"/>
            </a:solidFill>
          </a:ln>
        </p:spPr>
      </p:pic>
    </p:spTree>
    <p:extLst>
      <p:ext uri="{BB962C8B-B14F-4D97-AF65-F5344CB8AC3E}">
        <p14:creationId xmlns:p14="http://schemas.microsoft.com/office/powerpoint/2010/main" val="1788942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338274"/>
            <a:ext cx="5479027" cy="5191486"/>
          </a:xfrm>
          <a:prstGeom prst="rect">
            <a:avLst/>
          </a:prstGeom>
          <a:noFill/>
        </p:spPr>
        <p:txBody>
          <a:bodyPr wrap="square">
            <a:spAutoFit/>
          </a:bodyPr>
          <a:lstStyle/>
          <a:p>
            <a:pPr marR="0" lvl="0" algn="just" defTabSz="914400" rtl="0" eaLnBrk="1" fontAlgn="auto" latinLnBrk="0" hangingPunct="0">
              <a:lnSpc>
                <a:spcPct val="115000"/>
              </a:lnSpc>
              <a:spcBef>
                <a:spcPts val="0"/>
              </a:spcBef>
              <a:spcAft>
                <a:spcPts val="1000"/>
              </a:spcAft>
              <a:buClrTx/>
              <a:buSzTx/>
              <a:tabLst>
                <a:tab pos="520700" algn="l"/>
              </a:tabLst>
              <a:defRPr/>
            </a:pPr>
            <a:r>
              <a:rPr lang="en-US" sz="2400" dirty="0">
                <a:solidFill>
                  <a:srgbClr val="002060"/>
                </a:solidFill>
                <a:latin typeface="Times" panose="02020603050405020304" pitchFamily="18" charset="0"/>
                <a:cs typeface="Times New Roman" panose="02020603050405020304" pitchFamily="18" charset="0"/>
              </a:rPr>
              <a:t>2) Nozzle </a:t>
            </a:r>
            <a:r>
              <a:rPr kumimoji="0" lang="en-US" sz="2400" b="0" i="0" u="none" strike="noStrike" kern="1200" cap="none" spc="0" normalizeH="0" baseline="0" noProof="0" dirty="0">
                <a:ln>
                  <a:noFill/>
                </a:ln>
                <a:solidFill>
                  <a:srgbClr val="002060"/>
                </a:solidFill>
                <a:effectLst/>
                <a:uLnTx/>
                <a:uFillTx/>
                <a:latin typeface="Times" panose="02020603050405020304" pitchFamily="18" charset="0"/>
                <a:ea typeface="Times New Roman" panose="02020603050405020304" pitchFamily="18" charset="0"/>
                <a:cs typeface="Times New Roman" panose="02020603050405020304" pitchFamily="18" charset="0"/>
              </a:rPr>
              <a:t>Tip Distance (NTD) or Stand Off Distance (SOD)</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The nozzle tip distance refers to the distance between the tip of the nozzle and the worksurface.</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The increase in MRR is maximum up to a distance of about 8 mm; beyond this range, the metal removal rate decreases due to increase in machining area for the same amount of abrasives and decrease in velocity of abrasive particle stream due to drag.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A large NTD leads to poor accuracy of the machined surface. </a:t>
            </a:r>
            <a:endParaRPr lang="en-IN" sz="2000" dirty="0">
              <a:latin typeface="Times"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373122" y="725909"/>
            <a:ext cx="6925119"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Process Parameters of Abrasive Jet machining</a:t>
            </a:r>
          </a:p>
        </p:txBody>
      </p:sp>
      <p:pic>
        <p:nvPicPr>
          <p:cNvPr id="3" name="Picture 2">
            <a:extLst>
              <a:ext uri="{FF2B5EF4-FFF2-40B4-BE49-F238E27FC236}">
                <a16:creationId xmlns:a16="http://schemas.microsoft.com/office/drawing/2014/main" id="{B2494725-E44F-41FD-988D-C5478DB77CF2}"/>
              </a:ext>
            </a:extLst>
          </p:cNvPr>
          <p:cNvPicPr>
            <a:picLocks noChangeAspect="1"/>
          </p:cNvPicPr>
          <p:nvPr/>
        </p:nvPicPr>
        <p:blipFill>
          <a:blip r:embed="rId2"/>
          <a:stretch>
            <a:fillRect/>
          </a:stretch>
        </p:blipFill>
        <p:spPr>
          <a:xfrm>
            <a:off x="6753944" y="2233534"/>
            <a:ext cx="5139372" cy="2825502"/>
          </a:xfrm>
          <a:prstGeom prst="rect">
            <a:avLst/>
          </a:prstGeom>
          <a:ln>
            <a:solidFill>
              <a:schemeClr val="tx1"/>
            </a:solidFill>
          </a:ln>
        </p:spPr>
      </p:pic>
    </p:spTree>
    <p:extLst>
      <p:ext uri="{BB962C8B-B14F-4D97-AF65-F5344CB8AC3E}">
        <p14:creationId xmlns:p14="http://schemas.microsoft.com/office/powerpoint/2010/main" val="6313325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338274"/>
            <a:ext cx="10528336" cy="2643096"/>
          </a:xfrm>
          <a:prstGeom prst="rect">
            <a:avLst/>
          </a:prstGeom>
          <a:noFill/>
        </p:spPr>
        <p:txBody>
          <a:bodyPr wrap="square">
            <a:spAutoFit/>
          </a:bodyPr>
          <a:lstStyle/>
          <a:p>
            <a:pPr marR="0" lvl="0" algn="just" defTabSz="914400" rtl="0" eaLnBrk="1" fontAlgn="auto" latinLnBrk="0" hangingPunct="0">
              <a:lnSpc>
                <a:spcPct val="115000"/>
              </a:lnSpc>
              <a:spcBef>
                <a:spcPts val="0"/>
              </a:spcBef>
              <a:spcAft>
                <a:spcPts val="1000"/>
              </a:spcAft>
              <a:buClrTx/>
              <a:buSzTx/>
              <a:tabLst>
                <a:tab pos="520700" algn="l"/>
              </a:tabLst>
              <a:defRPr/>
            </a:pPr>
            <a:r>
              <a:rPr lang="en-US" sz="2400" dirty="0">
                <a:solidFill>
                  <a:srgbClr val="009900"/>
                </a:solidFill>
                <a:latin typeface="Times" panose="02020603050405020304" pitchFamily="18" charset="0"/>
                <a:cs typeface="Times New Roman" panose="02020603050405020304" pitchFamily="18" charset="0"/>
              </a:rPr>
              <a:t>3) Abrasive </a:t>
            </a:r>
            <a:r>
              <a:rPr kumimoji="0" lang="en-US" sz="2400" b="0" i="0" u="none" strike="noStrike" kern="1200" cap="none" spc="0" normalizeH="0" baseline="0" noProof="0" dirty="0">
                <a:ln>
                  <a:noFill/>
                </a:ln>
                <a:solidFill>
                  <a:srgbClr val="009900"/>
                </a:solidFill>
                <a:effectLst/>
                <a:uLnTx/>
                <a:uFillTx/>
                <a:latin typeface="Times" panose="02020603050405020304" pitchFamily="18" charset="0"/>
                <a:ea typeface="Times New Roman" panose="02020603050405020304" pitchFamily="18" charset="0"/>
                <a:cs typeface="Times New Roman" panose="02020603050405020304" pitchFamily="18" charset="0"/>
              </a:rPr>
              <a:t>Grain Size</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The size of the abrasive grain ranges from 10–50 µm.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An abrasive with larger particle size removes material faster from the worksurface than with the small particle sizes.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Coarse grains are recommended for cutting, while fine grain abrasives for polishing, deburring, etc.</a:t>
            </a:r>
            <a:endParaRPr lang="en-IN" sz="2000" dirty="0">
              <a:latin typeface="Times"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373122" y="725909"/>
            <a:ext cx="6925119"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Process Parameters of Abrasive Jet machining</a:t>
            </a:r>
          </a:p>
        </p:txBody>
      </p:sp>
    </p:spTree>
    <p:extLst>
      <p:ext uri="{BB962C8B-B14F-4D97-AF65-F5344CB8AC3E}">
        <p14:creationId xmlns:p14="http://schemas.microsoft.com/office/powerpoint/2010/main" val="39631460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338274"/>
            <a:ext cx="10528336" cy="3479222"/>
          </a:xfrm>
          <a:prstGeom prst="rect">
            <a:avLst/>
          </a:prstGeom>
          <a:noFill/>
        </p:spPr>
        <p:txBody>
          <a:bodyPr wrap="square">
            <a:spAutoFit/>
          </a:bodyPr>
          <a:lstStyle/>
          <a:p>
            <a:pPr marR="0" lvl="0" algn="just" defTabSz="914400" rtl="0" eaLnBrk="1" fontAlgn="auto" latinLnBrk="0" hangingPunct="0">
              <a:lnSpc>
                <a:spcPct val="115000"/>
              </a:lnSpc>
              <a:spcBef>
                <a:spcPts val="0"/>
              </a:spcBef>
              <a:spcAft>
                <a:spcPts val="1000"/>
              </a:spcAft>
              <a:buClrTx/>
              <a:buSzTx/>
              <a:tabLst>
                <a:tab pos="520700" algn="l"/>
              </a:tabLst>
              <a:defRPr/>
            </a:pPr>
            <a:r>
              <a:rPr lang="en-US" sz="2400" dirty="0">
                <a:solidFill>
                  <a:srgbClr val="7030A0"/>
                </a:solidFill>
                <a:latin typeface="Times" panose="02020603050405020304" pitchFamily="18" charset="0"/>
                <a:cs typeface="Times New Roman" panose="02020603050405020304" pitchFamily="18" charset="0"/>
              </a:rPr>
              <a:t>4) </a:t>
            </a:r>
            <a:r>
              <a:rPr kumimoji="0" lang="en-US" sz="2400" b="0" i="0" u="none" strike="noStrike" kern="1200" cap="none" spc="0" normalizeH="0" baseline="0" noProof="0" dirty="0">
                <a:ln>
                  <a:noFill/>
                </a:ln>
                <a:solidFill>
                  <a:srgbClr val="7030A0"/>
                </a:solidFill>
                <a:effectLst/>
                <a:uLnTx/>
                <a:uFillTx/>
                <a:latin typeface="Times" panose="02020603050405020304" pitchFamily="18" charset="0"/>
                <a:ea typeface="Times New Roman" panose="02020603050405020304" pitchFamily="18" charset="0"/>
                <a:cs typeface="Times New Roman" panose="02020603050405020304" pitchFamily="18" charset="0"/>
              </a:rPr>
              <a:t>Mean Number of Abrasive Particles per Unit Volume of the Carrier Gas</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The mean number of abrasive particles per unit volume of the carrier gas can be obtained from the mixing ratio M, which is defined as, volume flow rate of the abrasive per unit time volume flow rate of the carrier gas per unit time.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A large value of M should result in higher rates of metal removal</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However a large abrasive flow rate has been found to adversely influence jet velocity and may sometimes even clog the nozzle.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Thus for a given condition, there is an optimum value of that gives maximum metal removal rate </a:t>
            </a:r>
            <a:endParaRPr lang="en-IN" sz="2000" dirty="0">
              <a:latin typeface="Times"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373122" y="725909"/>
            <a:ext cx="6925119"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Process Parameters of Abrasive Jet machining</a:t>
            </a:r>
          </a:p>
        </p:txBody>
      </p:sp>
      <p:pic>
        <p:nvPicPr>
          <p:cNvPr id="3" name="Picture 2">
            <a:extLst>
              <a:ext uri="{FF2B5EF4-FFF2-40B4-BE49-F238E27FC236}">
                <a16:creationId xmlns:a16="http://schemas.microsoft.com/office/drawing/2014/main" id="{CE78AC3F-F9DD-47D9-9BD6-91BE4F596970}"/>
              </a:ext>
            </a:extLst>
          </p:cNvPr>
          <p:cNvPicPr>
            <a:picLocks noChangeAspect="1"/>
          </p:cNvPicPr>
          <p:nvPr/>
        </p:nvPicPr>
        <p:blipFill>
          <a:blip r:embed="rId2"/>
          <a:stretch>
            <a:fillRect/>
          </a:stretch>
        </p:blipFill>
        <p:spPr>
          <a:xfrm>
            <a:off x="1311859" y="4937418"/>
            <a:ext cx="9830036" cy="1314595"/>
          </a:xfrm>
          <a:prstGeom prst="rect">
            <a:avLst/>
          </a:prstGeom>
        </p:spPr>
      </p:pic>
    </p:spTree>
    <p:extLst>
      <p:ext uri="{BB962C8B-B14F-4D97-AF65-F5344CB8AC3E}">
        <p14:creationId xmlns:p14="http://schemas.microsoft.com/office/powerpoint/2010/main" val="3067170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b) Abrasive particles hit the metal substrate surface to generate... |  Download Scientific Diagram">
            <a:extLst>
              <a:ext uri="{FF2B5EF4-FFF2-40B4-BE49-F238E27FC236}">
                <a16:creationId xmlns:a16="http://schemas.microsoft.com/office/drawing/2014/main" id="{30958979-127A-8606-306C-6C9979900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8129" y="3895582"/>
            <a:ext cx="8096250" cy="24288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imulation of three-dimensional abrasive particles - ScienceDirect">
            <a:extLst>
              <a:ext uri="{FF2B5EF4-FFF2-40B4-BE49-F238E27FC236}">
                <a16:creationId xmlns:a16="http://schemas.microsoft.com/office/drawing/2014/main" id="{6BC0F635-BE80-EFEF-24CD-656B889432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113" y="1109230"/>
            <a:ext cx="3381375" cy="25336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brasive particles for tumbling machine. The device for polishing Stock  Photo - Alamy">
            <a:extLst>
              <a:ext uri="{FF2B5EF4-FFF2-40B4-BE49-F238E27FC236}">
                <a16:creationId xmlns:a16="http://schemas.microsoft.com/office/drawing/2014/main" id="{80B944C9-46FE-7BD9-7052-CB295CBEC3F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0476"/>
          <a:stretch/>
        </p:blipFill>
        <p:spPr bwMode="auto">
          <a:xfrm>
            <a:off x="4279398" y="1109230"/>
            <a:ext cx="3848205" cy="25336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E7A750-CE4C-C988-B56C-310E39A3C65D}"/>
              </a:ext>
            </a:extLst>
          </p:cNvPr>
          <p:cNvSpPr txBox="1"/>
          <p:nvPr/>
        </p:nvSpPr>
        <p:spPr>
          <a:xfrm>
            <a:off x="3346102" y="564140"/>
            <a:ext cx="6199832" cy="584775"/>
          </a:xfrm>
          <a:prstGeom prst="rect">
            <a:avLst/>
          </a:prstGeom>
          <a:noFill/>
        </p:spPr>
        <p:txBody>
          <a:bodyPr wrap="square">
            <a:spAutoFit/>
          </a:bodyPr>
          <a:lstStyle/>
          <a:p>
            <a:r>
              <a:rPr lang="en-US" sz="3200" b="1" i="0" dirty="0">
                <a:solidFill>
                  <a:srgbClr val="FF0000"/>
                </a:solidFill>
                <a:effectLst/>
                <a:latin typeface="Times New Roman" panose="02020603050405020304" pitchFamily="18" charset="0"/>
                <a:cs typeface="Times New Roman" panose="02020603050405020304" pitchFamily="18" charset="0"/>
              </a:rPr>
              <a:t>ABRASIVE PARTICLES</a:t>
            </a:r>
            <a:endParaRPr lang="en-IN" sz="3200" b="1" dirty="0">
              <a:solidFill>
                <a:srgbClr val="FF0000"/>
              </a:solidFill>
            </a:endParaRPr>
          </a:p>
        </p:txBody>
      </p:sp>
      <p:pic>
        <p:nvPicPr>
          <p:cNvPr id="1032" name="Picture 8" descr="In Abrasive Jet Machining, Why Abrasive Particles Cannot Be Reused?">
            <a:extLst>
              <a:ext uri="{FF2B5EF4-FFF2-40B4-BE49-F238E27FC236}">
                <a16:creationId xmlns:a16="http://schemas.microsoft.com/office/drawing/2014/main" id="{E895E4AA-1AF9-F37D-A73D-B99F57AF8F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79514" y="1109230"/>
            <a:ext cx="3612696" cy="253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183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1338274"/>
            <a:ext cx="10528336" cy="3479222"/>
          </a:xfrm>
          <a:prstGeom prst="rect">
            <a:avLst/>
          </a:prstGeom>
          <a:noFill/>
        </p:spPr>
        <p:txBody>
          <a:bodyPr wrap="square">
            <a:spAutoFit/>
          </a:bodyPr>
          <a:lstStyle/>
          <a:p>
            <a:pPr marR="0" lvl="0" algn="just" defTabSz="914400" rtl="0" eaLnBrk="1" fontAlgn="auto" latinLnBrk="0" hangingPunct="0">
              <a:lnSpc>
                <a:spcPct val="115000"/>
              </a:lnSpc>
              <a:spcBef>
                <a:spcPts val="0"/>
              </a:spcBef>
              <a:spcAft>
                <a:spcPts val="1000"/>
              </a:spcAft>
              <a:buClrTx/>
              <a:buSzTx/>
              <a:tabLst>
                <a:tab pos="520700" algn="l"/>
              </a:tabLst>
              <a:defRPr/>
            </a:pPr>
            <a:r>
              <a:rPr lang="en-US" sz="2400" dirty="0">
                <a:solidFill>
                  <a:srgbClr val="FF3399"/>
                </a:solidFill>
                <a:latin typeface="Times" panose="02020603050405020304" pitchFamily="18" charset="0"/>
                <a:cs typeface="Times New Roman" panose="02020603050405020304" pitchFamily="18" charset="0"/>
              </a:rPr>
              <a:t>5) Nozzle </a:t>
            </a:r>
            <a:r>
              <a:rPr kumimoji="0" lang="en-US" sz="2400" b="0" i="0" u="none" strike="noStrike" kern="1200" cap="none" spc="0" normalizeH="0" baseline="0" noProof="0" dirty="0">
                <a:ln>
                  <a:noFill/>
                </a:ln>
                <a:solidFill>
                  <a:srgbClr val="FF3399"/>
                </a:solidFill>
                <a:effectLst/>
                <a:uLnTx/>
                <a:uFillTx/>
                <a:latin typeface="Times" panose="02020603050405020304" pitchFamily="18" charset="0"/>
                <a:ea typeface="Times New Roman" panose="02020603050405020304" pitchFamily="18" charset="0"/>
                <a:cs typeface="Times New Roman" panose="02020603050405020304" pitchFamily="18" charset="0"/>
              </a:rPr>
              <a:t>Design</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The abrasive particles leave the nozzle at a very high velocity. Thus, it is subjected to abrasion wear.</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To overcome this effect, wear resistant materials like tungsten carbide, sapphire, </a:t>
            </a:r>
            <a:r>
              <a:rPr lang="en-US" sz="2000" dirty="0" err="1">
                <a:latin typeface="Times" panose="02020603050405020304" pitchFamily="18" charset="0"/>
                <a:cs typeface="Times New Roman" panose="02020603050405020304" pitchFamily="18" charset="0"/>
              </a:rPr>
              <a:t>etc</a:t>
            </a:r>
            <a:r>
              <a:rPr lang="en-US" sz="2000" dirty="0">
                <a:latin typeface="Times" panose="02020603050405020304" pitchFamily="18" charset="0"/>
                <a:cs typeface="Times New Roman" panose="02020603050405020304" pitchFamily="18" charset="0"/>
              </a:rPr>
              <a:t>, are used for manufacturing nozzles.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Further, the nozzle should be carefully designed so that the pressure loss due to bends, friction, etc., is minimum </a:t>
            </a:r>
          </a:p>
          <a:p>
            <a:pPr marL="285750" indent="-285750" algn="just" hangingPunct="0">
              <a:lnSpc>
                <a:spcPct val="115000"/>
              </a:lnSpc>
              <a:spcAft>
                <a:spcPts val="1000"/>
              </a:spcAft>
              <a:buFont typeface="Wingdings" panose="05000000000000000000" pitchFamily="2" charset="2"/>
              <a:buChar char="Ø"/>
              <a:tabLst>
                <a:tab pos="520700" algn="l"/>
              </a:tabLst>
            </a:pPr>
            <a:r>
              <a:rPr lang="en-US" sz="2000" dirty="0">
                <a:latin typeface="Times" panose="02020603050405020304" pitchFamily="18" charset="0"/>
                <a:cs typeface="Times New Roman" panose="02020603050405020304" pitchFamily="18" charset="0"/>
              </a:rPr>
              <a:t>Nozzles may be either circular or rectangular in cross section with suitable dimensions</a:t>
            </a:r>
            <a:endParaRPr lang="en-IN" sz="2000" dirty="0">
              <a:latin typeface="Times"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373122" y="725909"/>
            <a:ext cx="6925119"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Process Parameters of Abrasive Jet machining</a:t>
            </a:r>
          </a:p>
        </p:txBody>
      </p:sp>
    </p:spTree>
    <p:extLst>
      <p:ext uri="{BB962C8B-B14F-4D97-AF65-F5344CB8AC3E}">
        <p14:creationId xmlns:p14="http://schemas.microsoft.com/office/powerpoint/2010/main" val="13058064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4A00E6-4335-4A88-8946-85BE33B013AD}"/>
              </a:ext>
            </a:extLst>
          </p:cNvPr>
          <p:cNvPicPr>
            <a:picLocks noChangeAspect="1"/>
          </p:cNvPicPr>
          <p:nvPr/>
        </p:nvPicPr>
        <p:blipFill>
          <a:blip r:embed="rId2"/>
          <a:stretch>
            <a:fillRect/>
          </a:stretch>
        </p:blipFill>
        <p:spPr>
          <a:xfrm>
            <a:off x="2454053" y="1363283"/>
            <a:ext cx="7283894" cy="4602801"/>
          </a:xfrm>
          <a:prstGeom prst="rect">
            <a:avLst/>
          </a:prstGeom>
        </p:spPr>
      </p:pic>
      <p:sp>
        <p:nvSpPr>
          <p:cNvPr id="6" name="TextBox 5">
            <a:extLst>
              <a:ext uri="{FF2B5EF4-FFF2-40B4-BE49-F238E27FC236}">
                <a16:creationId xmlns:a16="http://schemas.microsoft.com/office/drawing/2014/main" id="{F3CB186F-4657-4FB6-8B9B-A5803A108635}"/>
              </a:ext>
            </a:extLst>
          </p:cNvPr>
          <p:cNvSpPr txBox="1"/>
          <p:nvPr/>
        </p:nvSpPr>
        <p:spPr>
          <a:xfrm>
            <a:off x="3872676" y="646816"/>
            <a:ext cx="5406235" cy="490199"/>
          </a:xfrm>
          <a:prstGeom prst="rect">
            <a:avLst/>
          </a:prstGeom>
          <a:noFill/>
        </p:spPr>
        <p:txBody>
          <a:bodyPr wrap="square">
            <a:spAutoFit/>
          </a:bodyPr>
          <a:lstStyle/>
          <a:p>
            <a:pPr>
              <a:lnSpc>
                <a:spcPct val="115000"/>
              </a:lnSpc>
              <a:spcAft>
                <a:spcPts val="1000"/>
              </a:spcAft>
            </a:pPr>
            <a:r>
              <a:rPr lang="en-US" sz="24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Effect of Stand of Distance (SOD/NTD)</a:t>
            </a:r>
            <a:endParaRPr lang="en-IN" sz="2000" dirty="0"/>
          </a:p>
        </p:txBody>
      </p:sp>
    </p:spTree>
    <p:extLst>
      <p:ext uri="{BB962C8B-B14F-4D97-AF65-F5344CB8AC3E}">
        <p14:creationId xmlns:p14="http://schemas.microsoft.com/office/powerpoint/2010/main" val="9642709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052898" y="614896"/>
            <a:ext cx="7310301" cy="492443"/>
          </a:xfrm>
          <a:prstGeom prst="rect">
            <a:avLst/>
          </a:prstGeom>
          <a:noFill/>
        </p:spPr>
        <p:txBody>
          <a:bodyPr wrap="square">
            <a:spAutoFit/>
          </a:bodyPr>
          <a:lstStyle/>
          <a:p>
            <a:r>
              <a:rPr lang="en-US" sz="2600" b="1" dirty="0">
                <a:solidFill>
                  <a:srgbClr val="FF0000"/>
                </a:solidFill>
                <a:latin typeface="Times New Roman" panose="02020603050405020304" pitchFamily="18" charset="0"/>
              </a:rPr>
              <a:t>Process Parameters of Abrasive Jet machining</a:t>
            </a:r>
          </a:p>
        </p:txBody>
      </p:sp>
      <p:pic>
        <p:nvPicPr>
          <p:cNvPr id="3" name="Picture 2">
            <a:extLst>
              <a:ext uri="{FF2B5EF4-FFF2-40B4-BE49-F238E27FC236}">
                <a16:creationId xmlns:a16="http://schemas.microsoft.com/office/drawing/2014/main" id="{6D9EA0BA-E4BC-44A0-A18F-F6268109F3A7}"/>
              </a:ext>
            </a:extLst>
          </p:cNvPr>
          <p:cNvPicPr>
            <a:picLocks noChangeAspect="1"/>
          </p:cNvPicPr>
          <p:nvPr/>
        </p:nvPicPr>
        <p:blipFill>
          <a:blip r:embed="rId2"/>
          <a:stretch>
            <a:fillRect/>
          </a:stretch>
        </p:blipFill>
        <p:spPr>
          <a:xfrm>
            <a:off x="1406500" y="1135505"/>
            <a:ext cx="4212704" cy="2388304"/>
          </a:xfrm>
          <a:prstGeom prst="rect">
            <a:avLst/>
          </a:prstGeom>
        </p:spPr>
      </p:pic>
      <p:pic>
        <p:nvPicPr>
          <p:cNvPr id="6" name="Picture 5">
            <a:extLst>
              <a:ext uri="{FF2B5EF4-FFF2-40B4-BE49-F238E27FC236}">
                <a16:creationId xmlns:a16="http://schemas.microsoft.com/office/drawing/2014/main" id="{08FA77F7-9785-4E16-A781-44D43C297ECC}"/>
              </a:ext>
            </a:extLst>
          </p:cNvPr>
          <p:cNvPicPr>
            <a:picLocks noChangeAspect="1"/>
          </p:cNvPicPr>
          <p:nvPr/>
        </p:nvPicPr>
        <p:blipFill>
          <a:blip r:embed="rId3"/>
          <a:stretch>
            <a:fillRect/>
          </a:stretch>
        </p:blipFill>
        <p:spPr>
          <a:xfrm>
            <a:off x="1406500" y="3720917"/>
            <a:ext cx="4212704" cy="2522187"/>
          </a:xfrm>
          <a:prstGeom prst="rect">
            <a:avLst/>
          </a:prstGeom>
        </p:spPr>
      </p:pic>
      <p:pic>
        <p:nvPicPr>
          <p:cNvPr id="9" name="Picture 8">
            <a:extLst>
              <a:ext uri="{FF2B5EF4-FFF2-40B4-BE49-F238E27FC236}">
                <a16:creationId xmlns:a16="http://schemas.microsoft.com/office/drawing/2014/main" id="{E1189679-EAC4-4D27-AECA-DC84C69DAD4C}"/>
              </a:ext>
            </a:extLst>
          </p:cNvPr>
          <p:cNvPicPr>
            <a:picLocks noChangeAspect="1"/>
          </p:cNvPicPr>
          <p:nvPr/>
        </p:nvPicPr>
        <p:blipFill>
          <a:blip r:embed="rId4"/>
          <a:stretch>
            <a:fillRect/>
          </a:stretch>
        </p:blipFill>
        <p:spPr>
          <a:xfrm>
            <a:off x="6572797" y="1135505"/>
            <a:ext cx="4894679" cy="2388304"/>
          </a:xfrm>
          <a:prstGeom prst="rect">
            <a:avLst/>
          </a:prstGeom>
        </p:spPr>
      </p:pic>
      <p:pic>
        <p:nvPicPr>
          <p:cNvPr id="11" name="Picture 10">
            <a:extLst>
              <a:ext uri="{FF2B5EF4-FFF2-40B4-BE49-F238E27FC236}">
                <a16:creationId xmlns:a16="http://schemas.microsoft.com/office/drawing/2014/main" id="{EB04BB64-B8FD-4140-94C5-B0E80D2CF914}"/>
              </a:ext>
            </a:extLst>
          </p:cNvPr>
          <p:cNvPicPr>
            <a:picLocks noChangeAspect="1"/>
          </p:cNvPicPr>
          <p:nvPr/>
        </p:nvPicPr>
        <p:blipFill>
          <a:blip r:embed="rId5"/>
          <a:stretch>
            <a:fillRect/>
          </a:stretch>
        </p:blipFill>
        <p:spPr>
          <a:xfrm>
            <a:off x="6572797" y="3720916"/>
            <a:ext cx="4894678" cy="2522187"/>
          </a:xfrm>
          <a:prstGeom prst="rect">
            <a:avLst/>
          </a:prstGeom>
        </p:spPr>
      </p:pic>
    </p:spTree>
    <p:extLst>
      <p:ext uri="{BB962C8B-B14F-4D97-AF65-F5344CB8AC3E}">
        <p14:creationId xmlns:p14="http://schemas.microsoft.com/office/powerpoint/2010/main" val="416852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1+#ppt_w/2"/>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2000" fill="hold"/>
                                        <p:tgtEl>
                                          <p:spTgt spid="9"/>
                                        </p:tgtEl>
                                        <p:attrNameLst>
                                          <p:attrName>ppt_x</p:attrName>
                                        </p:attrNameLst>
                                      </p:cBhvr>
                                      <p:tavLst>
                                        <p:tav tm="0">
                                          <p:val>
                                            <p:strVal val="0-#ppt_w/2"/>
                                          </p:val>
                                        </p:tav>
                                        <p:tav tm="100000">
                                          <p:val>
                                            <p:strVal val="#ppt_x"/>
                                          </p:val>
                                        </p:tav>
                                      </p:tavLst>
                                    </p:anim>
                                    <p:anim calcmode="lin" valueType="num">
                                      <p:cBhvr additive="base">
                                        <p:cTn id="14"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000" fill="hold"/>
                                        <p:tgtEl>
                                          <p:spTgt spid="6"/>
                                        </p:tgtEl>
                                        <p:attrNameLst>
                                          <p:attrName>ppt_x</p:attrName>
                                        </p:attrNameLst>
                                      </p:cBhvr>
                                      <p:tavLst>
                                        <p:tav tm="0">
                                          <p:val>
                                            <p:strVal val="1+#ppt_w/2"/>
                                          </p:val>
                                        </p:tav>
                                        <p:tav tm="100000">
                                          <p:val>
                                            <p:strVal val="#ppt_x"/>
                                          </p:val>
                                        </p:tav>
                                      </p:tavLst>
                                    </p:anim>
                                    <p:anim calcmode="lin" valueType="num">
                                      <p:cBhvr additive="base">
                                        <p:cTn id="20" dur="2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2000" fill="hold"/>
                                        <p:tgtEl>
                                          <p:spTgt spid="11"/>
                                        </p:tgtEl>
                                        <p:attrNameLst>
                                          <p:attrName>ppt_x</p:attrName>
                                        </p:attrNameLst>
                                      </p:cBhvr>
                                      <p:tavLst>
                                        <p:tav tm="0">
                                          <p:val>
                                            <p:strVal val="0-#ppt_w/2"/>
                                          </p:val>
                                        </p:tav>
                                        <p:tav tm="100000">
                                          <p:val>
                                            <p:strVal val="#ppt_x"/>
                                          </p:val>
                                        </p:tav>
                                      </p:tavLst>
                                    </p:anim>
                                    <p:anim calcmode="lin" valueType="num">
                                      <p:cBhvr additive="base">
                                        <p:cTn id="26" dur="2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74644" y="809470"/>
            <a:ext cx="5406235" cy="490199"/>
          </a:xfrm>
          <a:prstGeom prst="rect">
            <a:avLst/>
          </a:prstGeom>
          <a:noFill/>
        </p:spPr>
        <p:txBody>
          <a:bodyPr wrap="square">
            <a:spAutoFit/>
          </a:bodyPr>
          <a:lstStyle/>
          <a:p>
            <a:pPr>
              <a:lnSpc>
                <a:spcPct val="115000"/>
              </a:lnSpc>
              <a:spcAft>
                <a:spcPts val="1000"/>
              </a:spcAft>
            </a:pPr>
            <a:r>
              <a:rPr lang="en-US" sz="24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Effect of process parameters on MRR</a:t>
            </a:r>
            <a:endParaRPr lang="en-IN" sz="2000" dirty="0"/>
          </a:p>
        </p:txBody>
      </p:sp>
      <p:pic>
        <p:nvPicPr>
          <p:cNvPr id="3" name="Picture 2">
            <a:extLst>
              <a:ext uri="{FF2B5EF4-FFF2-40B4-BE49-F238E27FC236}">
                <a16:creationId xmlns:a16="http://schemas.microsoft.com/office/drawing/2014/main" id="{2BAD6C79-8F65-4849-8620-8D9219319B14}"/>
              </a:ext>
            </a:extLst>
          </p:cNvPr>
          <p:cNvPicPr>
            <a:picLocks noChangeAspect="1"/>
          </p:cNvPicPr>
          <p:nvPr/>
        </p:nvPicPr>
        <p:blipFill>
          <a:blip r:embed="rId2"/>
          <a:stretch>
            <a:fillRect/>
          </a:stretch>
        </p:blipFill>
        <p:spPr>
          <a:xfrm>
            <a:off x="2069187" y="1419589"/>
            <a:ext cx="8552009" cy="4666309"/>
          </a:xfrm>
          <a:prstGeom prst="rect">
            <a:avLst/>
          </a:prstGeom>
        </p:spPr>
      </p:pic>
    </p:spTree>
    <p:extLst>
      <p:ext uri="{BB962C8B-B14F-4D97-AF65-F5344CB8AC3E}">
        <p14:creationId xmlns:p14="http://schemas.microsoft.com/office/powerpoint/2010/main" val="16385666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FBAC1F0-B17D-4D11-9B53-254FDB8A57EA}"/>
                  </a:ext>
                </a:extLst>
              </p:cNvPr>
              <p:cNvSpPr txBox="1"/>
              <p:nvPr/>
            </p:nvSpPr>
            <p:spPr>
              <a:xfrm>
                <a:off x="831832" y="1443205"/>
                <a:ext cx="10528336" cy="3255058"/>
              </a:xfrm>
              <a:prstGeom prst="rect">
                <a:avLst/>
              </a:prstGeom>
              <a:noFill/>
            </p:spPr>
            <p:txBody>
              <a:bodyPr wrap="square">
                <a:spAutoFit/>
              </a:bodyPr>
              <a:lstStyle/>
              <a:p>
                <a:pPr marL="342900" lvl="0" indent="-342900" algn="just" hangingPunct="0">
                  <a:lnSpc>
                    <a:spcPct val="115000"/>
                  </a:lnSpc>
                  <a:spcAft>
                    <a:spcPts val="1000"/>
                  </a:spcAft>
                  <a:buFont typeface="Wingdings" panose="05000000000000000000" pitchFamily="2" charset="2"/>
                  <a:buChar char="Ø"/>
                  <a:tabLst>
                    <a:tab pos="520700" algn="l"/>
                  </a:tabLst>
                </a:pPr>
                <a:r>
                  <a:rPr lang="en-US" sz="24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Material removal rate – 0.015 cm</a:t>
                </a:r>
                <a14:m>
                  <m:oMath xmlns:m="http://schemas.openxmlformats.org/officeDocument/2006/math">
                    <m:r>
                      <a:rPr lang="en-US" sz="2400" i="1" baseline="30000" dirty="0" smtClean="0">
                        <a:solidFill>
                          <a:srgbClr val="BC08A7"/>
                        </a:solidFill>
                        <a:effectLst/>
                        <a:latin typeface="Cambria Math" panose="02040503050406030204" pitchFamily="18" charset="0"/>
                        <a:ea typeface="Times New Roman" panose="02020603050405020304" pitchFamily="18" charset="0"/>
                        <a:cs typeface="Times New Roman" panose="02020603050405020304" pitchFamily="18" charset="0"/>
                      </a:rPr>
                      <m:t>3</m:t>
                    </m:r>
                  </m:oMath>
                </a14:m>
                <a:r>
                  <a:rPr lang="en-US" sz="24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/min </a:t>
                </a:r>
              </a:p>
              <a:p>
                <a:pPr marL="342900" lvl="0" indent="-342900" algn="just" hangingPunct="0">
                  <a:lnSpc>
                    <a:spcPct val="115000"/>
                  </a:lnSpc>
                  <a:spcAft>
                    <a:spcPts val="1000"/>
                  </a:spcAft>
                  <a:buFont typeface="Wingdings" panose="05000000000000000000" pitchFamily="2" charset="2"/>
                  <a:buChar char="Ø"/>
                  <a:tabLst>
                    <a:tab pos="520700" algn="l"/>
                  </a:tabLst>
                </a:pPr>
                <a:r>
                  <a:rPr lang="en-US" sz="2400"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rPr>
                  <a:t>Narrow slots – 0.12 to 0.25mm ± 0.12mm </a:t>
                </a:r>
              </a:p>
              <a:p>
                <a:pPr marL="342900" lvl="0" indent="-342900" algn="just" hangingPunct="0">
                  <a:lnSpc>
                    <a:spcPct val="115000"/>
                  </a:lnSpc>
                  <a:spcAft>
                    <a:spcPts val="1000"/>
                  </a:spcAft>
                  <a:buFont typeface="Wingdings" panose="05000000000000000000" pitchFamily="2" charset="2"/>
                  <a:buChar char="Ø"/>
                  <a:tabLst>
                    <a:tab pos="520700" algn="l"/>
                  </a:tabLst>
                </a:pPr>
                <a:r>
                  <a:rPr lang="en-US" sz="2400"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Surface finish - 0.25 micron to 1.25 micron </a:t>
                </a:r>
              </a:p>
              <a:p>
                <a:pPr marL="342900" lvl="0" indent="-342900" algn="just" hangingPunct="0">
                  <a:lnSpc>
                    <a:spcPct val="115000"/>
                  </a:lnSpc>
                  <a:spcAft>
                    <a:spcPts val="1000"/>
                  </a:spcAft>
                  <a:buFont typeface="Wingdings" panose="05000000000000000000" pitchFamily="2" charset="2"/>
                  <a:buChar char="Ø"/>
                  <a:tabLst>
                    <a:tab pos="520700" algn="l"/>
                  </a:tabLst>
                </a:pPr>
                <a:r>
                  <a:rPr lang="en-US" sz="24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Sharp radius up to 0.2mm is possible </a:t>
                </a:r>
              </a:p>
              <a:p>
                <a:pPr marL="342900" lvl="0" indent="-342900" algn="just" hangingPunct="0">
                  <a:lnSpc>
                    <a:spcPct val="115000"/>
                  </a:lnSpc>
                  <a:spcAft>
                    <a:spcPts val="1000"/>
                  </a:spcAft>
                  <a:buFont typeface="Wingdings" panose="05000000000000000000" pitchFamily="2" charset="2"/>
                  <a:buChar char="Ø"/>
                  <a:tabLst>
                    <a:tab pos="520700" algn="l"/>
                  </a:tabLst>
                </a:pPr>
                <a:r>
                  <a:rPr lang="en-US" sz="2400" dirty="0">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It is possible to cut Steel </a:t>
                </a:r>
                <a:r>
                  <a:rPr lang="en-US" sz="2400" dirty="0" err="1">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upto</a:t>
                </a:r>
                <a:r>
                  <a:rPr lang="en-US" sz="2400" dirty="0">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 1.5mm, Glass </a:t>
                </a:r>
                <a:r>
                  <a:rPr lang="en-US" sz="2400" dirty="0" err="1">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upto</a:t>
                </a:r>
                <a:r>
                  <a:rPr lang="en-US" sz="2400" dirty="0">
                    <a:solidFill>
                      <a:schemeClr val="accent2">
                        <a:lumMod val="50000"/>
                      </a:schemeClr>
                    </a:solidFill>
                    <a:effectLst/>
                    <a:latin typeface="Times" panose="02020603050405020304" pitchFamily="18" charset="0"/>
                    <a:ea typeface="Times New Roman" panose="02020603050405020304" pitchFamily="18" charset="0"/>
                    <a:cs typeface="Times New Roman" panose="02020603050405020304" pitchFamily="18" charset="0"/>
                  </a:rPr>
                  <a:t> 6.3mm</a:t>
                </a:r>
              </a:p>
              <a:p>
                <a:pPr marL="342900" lvl="0" indent="-342900" algn="just" hangingPunct="0">
                  <a:lnSpc>
                    <a:spcPct val="115000"/>
                  </a:lnSpc>
                  <a:spcAft>
                    <a:spcPts val="1000"/>
                  </a:spcAft>
                  <a:buFont typeface="Wingdings" panose="05000000000000000000" pitchFamily="2" charset="2"/>
                  <a:buChar char="Ø"/>
                  <a:tabLst>
                    <a:tab pos="520700" algn="l"/>
                  </a:tabLst>
                </a:pPr>
                <a:r>
                  <a:rPr lang="en-US" sz="2400" dirty="0">
                    <a:effectLst/>
                    <a:latin typeface="Times" panose="02020603050405020304" pitchFamily="18" charset="0"/>
                    <a:ea typeface="Times New Roman" panose="02020603050405020304" pitchFamily="18" charset="0"/>
                    <a:cs typeface="Times New Roman" panose="02020603050405020304" pitchFamily="18" charset="0"/>
                  </a:rPr>
                  <a:t>Machining of thin sectioned hard and brittle materials is possible.</a:t>
                </a:r>
                <a:endParaRPr lang="en-IN" dirty="0"/>
              </a:p>
            </p:txBody>
          </p:sp>
        </mc:Choice>
        <mc:Fallback xmlns="">
          <p:sp>
            <p:nvSpPr>
              <p:cNvPr id="8" name="TextBox 7">
                <a:extLst>
                  <a:ext uri="{FF2B5EF4-FFF2-40B4-BE49-F238E27FC236}">
                    <a16:creationId xmlns:a16="http://schemas.microsoft.com/office/drawing/2014/main" id="{CFBAC1F0-B17D-4D11-9B53-254FDB8A57EA}"/>
                  </a:ext>
                </a:extLst>
              </p:cNvPr>
              <p:cNvSpPr txBox="1">
                <a:spLocks noRot="1" noChangeAspect="1" noMove="1" noResize="1" noEditPoints="1" noAdjustHandles="1" noChangeArrowheads="1" noChangeShapeType="1" noTextEdit="1"/>
              </p:cNvSpPr>
              <p:nvPr/>
            </p:nvSpPr>
            <p:spPr>
              <a:xfrm>
                <a:off x="831832" y="1443205"/>
                <a:ext cx="10528336" cy="3255058"/>
              </a:xfrm>
              <a:prstGeom prst="rect">
                <a:avLst/>
              </a:prstGeom>
              <a:blipFill>
                <a:blip r:embed="rId2"/>
                <a:stretch>
                  <a:fillRect l="-752" t="-749" b="-3184"/>
                </a:stretch>
              </a:blipFill>
            </p:spPr>
            <p:txBody>
              <a:bodyPr/>
              <a:lstStyle/>
              <a:p>
                <a:r>
                  <a:rPr lang="en-IN">
                    <a:noFill/>
                  </a:rPr>
                  <a:t> </a:t>
                </a:r>
              </a:p>
            </p:txBody>
          </p:sp>
        </mc:Fallback>
      </mc:AlternateContent>
      <p:sp>
        <p:nvSpPr>
          <p:cNvPr id="5" name="TextBox 4">
            <a:extLst>
              <a:ext uri="{FF2B5EF4-FFF2-40B4-BE49-F238E27FC236}">
                <a16:creationId xmlns:a16="http://schemas.microsoft.com/office/drawing/2014/main" id="{35AD6C98-B193-49D8-828A-8DCCF9A4C772}"/>
              </a:ext>
            </a:extLst>
          </p:cNvPr>
          <p:cNvSpPr txBox="1"/>
          <p:nvPr/>
        </p:nvSpPr>
        <p:spPr>
          <a:xfrm>
            <a:off x="3328152" y="614896"/>
            <a:ext cx="7179953" cy="523220"/>
          </a:xfrm>
          <a:prstGeom prst="rect">
            <a:avLst/>
          </a:prstGeom>
          <a:noFill/>
        </p:spPr>
        <p:txBody>
          <a:bodyPr wrap="square">
            <a:spAutoFit/>
          </a:bodyPr>
          <a:lstStyle/>
          <a:p>
            <a:r>
              <a:rPr lang="en-IN" sz="2800" b="1" dirty="0">
                <a:solidFill>
                  <a:srgbClr val="FF0000"/>
                </a:solidFill>
                <a:latin typeface="Times New Roman" panose="02020603050405020304" pitchFamily="18" charset="0"/>
              </a:rPr>
              <a:t>Process Capability of Abrasive Jet machining</a:t>
            </a:r>
            <a:endParaRPr lang="en-IN" sz="2800" dirty="0">
              <a:solidFill>
                <a:srgbClr val="FF0000"/>
              </a:solidFill>
            </a:endParaRPr>
          </a:p>
        </p:txBody>
      </p:sp>
    </p:spTree>
    <p:extLst>
      <p:ext uri="{BB962C8B-B14F-4D97-AF65-F5344CB8AC3E}">
        <p14:creationId xmlns:p14="http://schemas.microsoft.com/office/powerpoint/2010/main" val="20284836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964585" y="768647"/>
            <a:ext cx="10528336" cy="5703613"/>
          </a:xfrm>
          <a:prstGeom prst="rect">
            <a:avLst/>
          </a:prstGeom>
          <a:noFill/>
        </p:spPr>
        <p:txBody>
          <a:bodyPr wrap="square">
            <a:spAutoFit/>
          </a:bodyPr>
          <a:lstStyle/>
          <a:p>
            <a:pPr>
              <a:lnSpc>
                <a:spcPct val="115000"/>
              </a:lnSpc>
              <a:spcAft>
                <a:spcPts val="1000"/>
              </a:spcAft>
            </a:pPr>
            <a:r>
              <a:rPr lang="en-US" sz="24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Advantages of AJM </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Low capital cost.</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Less vibration.</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Good for difficult to reach area.</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No heat is generated in work piece.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Ability to cut intricate holes of any hardness and brittleness in the material.</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Ability to cut fragile, brittle hard and heat sensitive material without damage </a:t>
            </a:r>
          </a:p>
          <a:p>
            <a:pPr lvl="0" algn="just" hangingPunct="0">
              <a:lnSpc>
                <a:spcPct val="115000"/>
              </a:lnSpc>
              <a:spcAft>
                <a:spcPts val="1000"/>
              </a:spcAft>
              <a:tabLst>
                <a:tab pos="520700" algn="l"/>
              </a:tabLst>
            </a:pPr>
            <a:r>
              <a:rPr lang="en-US" sz="2400" b="1" dirty="0">
                <a:solidFill>
                  <a:srgbClr val="FF0000"/>
                </a:solidFill>
                <a:latin typeface="Times" panose="02020603050405020304" pitchFamily="18" charset="0"/>
                <a:cs typeface="Times New Roman" panose="02020603050405020304" pitchFamily="18" charset="0"/>
              </a:rPr>
              <a:t>Disadvantages of AJM</a:t>
            </a:r>
            <a:endParaRPr lang="en-US" sz="2000" b="1" dirty="0">
              <a:solidFill>
                <a:srgbClr val="FF0000"/>
              </a:solidFill>
              <a:latin typeface="Times" panose="02020603050405020304" pitchFamily="18" charset="0"/>
              <a:cs typeface="Times New Roman" panose="02020603050405020304" pitchFamily="18" charset="0"/>
            </a:endParaRP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Low metal removal rate.</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Due to stray, cutting accuracy is affected.</a:t>
            </a:r>
          </a:p>
          <a:p>
            <a:pPr marL="342900" lvl="0" indent="-342900" algn="just" hangingPunct="0">
              <a:lnSpc>
                <a:spcPct val="115000"/>
              </a:lnSpc>
              <a:spcAft>
                <a:spcPts val="1000"/>
              </a:spcAft>
              <a:buFont typeface="Arial" panose="020B0604020202020204" pitchFamily="34" charset="0"/>
              <a:buChar char="•"/>
              <a:tabLst>
                <a:tab pos="520700" algn="l"/>
              </a:tabLst>
            </a:pPr>
            <a:r>
              <a:rPr lang="en-US" sz="2200" dirty="0">
                <a:effectLst/>
                <a:latin typeface="Times" panose="02020603050405020304" pitchFamily="18" charset="0"/>
                <a:ea typeface="Times New Roman" panose="02020603050405020304" pitchFamily="18" charset="0"/>
                <a:cs typeface="Times New Roman" panose="02020603050405020304" pitchFamily="18" charset="0"/>
              </a:rPr>
              <a:t>Particles is imbedding in work piece and Abrasive powder cannot be reused.</a:t>
            </a:r>
            <a:endParaRPr lang="en-IN" sz="2200" dirty="0"/>
          </a:p>
        </p:txBody>
      </p:sp>
    </p:spTree>
    <p:extLst>
      <p:ext uri="{BB962C8B-B14F-4D97-AF65-F5344CB8AC3E}">
        <p14:creationId xmlns:p14="http://schemas.microsoft.com/office/powerpoint/2010/main" val="38443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8">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1" end="1"/>
                                            </p:txEl>
                                          </p:spTgt>
                                        </p:tgtEl>
                                        <p:attrNameLst>
                                          <p:attrName>style.visibility</p:attrName>
                                        </p:attrNameLst>
                                      </p:cBhvr>
                                      <p:to>
                                        <p:strVal val="visible"/>
                                      </p:to>
                                    </p:set>
                                    <p:animEffect transition="in" filter="fade">
                                      <p:cBhvr>
                                        <p:cTn id="14" dur="1500"/>
                                        <p:tgtEl>
                                          <p:spTgt spid="8">
                                            <p:txEl>
                                              <p:pRg st="1" end="1"/>
                                            </p:txEl>
                                          </p:spTgt>
                                        </p:tgtEl>
                                      </p:cBhvr>
                                    </p:animEffect>
                                    <p:anim calcmode="lin" valueType="num">
                                      <p:cBhvr>
                                        <p:cTn id="15" dur="1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6" dur="15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50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1500"/>
                                        <p:tgtEl>
                                          <p:spTgt spid="8">
                                            <p:txEl>
                                              <p:pRg st="2" end="2"/>
                                            </p:txEl>
                                          </p:spTgt>
                                        </p:tgtEl>
                                      </p:cBhvr>
                                    </p:animEffect>
                                    <p:anim calcmode="lin" valueType="num">
                                      <p:cBhvr>
                                        <p:cTn id="21" dur="1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2" dur="15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42" presetClass="entr" presetSubtype="0" fill="hold" nodeType="afterEffect">
                                  <p:stCondLst>
                                    <p:cond delay="50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1500"/>
                                        <p:tgtEl>
                                          <p:spTgt spid="8">
                                            <p:txEl>
                                              <p:pRg st="3" end="3"/>
                                            </p:txEl>
                                          </p:spTgt>
                                        </p:tgtEl>
                                      </p:cBhvr>
                                    </p:animEffect>
                                    <p:anim calcmode="lin" valueType="num">
                                      <p:cBhvr>
                                        <p:cTn id="27" dur="1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8" dur="1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par>
                          <p:cTn id="29" fill="hold">
                            <p:stCondLst>
                              <p:cond delay="5500"/>
                            </p:stCondLst>
                            <p:childTnLst>
                              <p:par>
                                <p:cTn id="30" presetID="42" presetClass="entr" presetSubtype="0" fill="hold" nodeType="afterEffect">
                                  <p:stCondLst>
                                    <p:cond delay="50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fade">
                                      <p:cBhvr>
                                        <p:cTn id="32" dur="1500"/>
                                        <p:tgtEl>
                                          <p:spTgt spid="8">
                                            <p:txEl>
                                              <p:pRg st="4" end="4"/>
                                            </p:txEl>
                                          </p:spTgt>
                                        </p:tgtEl>
                                      </p:cBhvr>
                                    </p:animEffect>
                                    <p:anim calcmode="lin" valueType="num">
                                      <p:cBhvr>
                                        <p:cTn id="33" dur="15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34" dur="15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par>
                          <p:cTn id="35" fill="hold">
                            <p:stCondLst>
                              <p:cond delay="7500"/>
                            </p:stCondLst>
                            <p:childTnLst>
                              <p:par>
                                <p:cTn id="36" presetID="42" presetClass="entr" presetSubtype="0" fill="hold" nodeType="afterEffect">
                                  <p:stCondLst>
                                    <p:cond delay="500"/>
                                  </p:stCondLst>
                                  <p:childTnLst>
                                    <p:set>
                                      <p:cBhvr>
                                        <p:cTn id="37" dur="1" fill="hold">
                                          <p:stCondLst>
                                            <p:cond delay="0"/>
                                          </p:stCondLst>
                                        </p:cTn>
                                        <p:tgtEl>
                                          <p:spTgt spid="8">
                                            <p:txEl>
                                              <p:pRg st="5" end="5"/>
                                            </p:txEl>
                                          </p:spTgt>
                                        </p:tgtEl>
                                        <p:attrNameLst>
                                          <p:attrName>style.visibility</p:attrName>
                                        </p:attrNameLst>
                                      </p:cBhvr>
                                      <p:to>
                                        <p:strVal val="visible"/>
                                      </p:to>
                                    </p:set>
                                    <p:animEffect transition="in" filter="fade">
                                      <p:cBhvr>
                                        <p:cTn id="38" dur="1500"/>
                                        <p:tgtEl>
                                          <p:spTgt spid="8">
                                            <p:txEl>
                                              <p:pRg st="5" end="5"/>
                                            </p:txEl>
                                          </p:spTgt>
                                        </p:tgtEl>
                                      </p:cBhvr>
                                    </p:animEffect>
                                    <p:anim calcmode="lin" valueType="num">
                                      <p:cBhvr>
                                        <p:cTn id="39" dur="1500" fill="hold"/>
                                        <p:tgtEl>
                                          <p:spTgt spid="8">
                                            <p:txEl>
                                              <p:pRg st="5" end="5"/>
                                            </p:txEl>
                                          </p:spTgt>
                                        </p:tgtEl>
                                        <p:attrNameLst>
                                          <p:attrName>ppt_x</p:attrName>
                                        </p:attrNameLst>
                                      </p:cBhvr>
                                      <p:tavLst>
                                        <p:tav tm="0">
                                          <p:val>
                                            <p:strVal val="#ppt_x"/>
                                          </p:val>
                                        </p:tav>
                                        <p:tav tm="100000">
                                          <p:val>
                                            <p:strVal val="#ppt_x"/>
                                          </p:val>
                                        </p:tav>
                                      </p:tavLst>
                                    </p:anim>
                                    <p:anim calcmode="lin" valueType="num">
                                      <p:cBhvr>
                                        <p:cTn id="40" dur="1500" fill="hold"/>
                                        <p:tgtEl>
                                          <p:spTgt spid="8">
                                            <p:txEl>
                                              <p:pRg st="5" end="5"/>
                                            </p:txEl>
                                          </p:spTgt>
                                        </p:tgtEl>
                                        <p:attrNameLst>
                                          <p:attrName>ppt_y</p:attrName>
                                        </p:attrNameLst>
                                      </p:cBhvr>
                                      <p:tavLst>
                                        <p:tav tm="0">
                                          <p:val>
                                            <p:strVal val="#ppt_y+.1"/>
                                          </p:val>
                                        </p:tav>
                                        <p:tav tm="100000">
                                          <p:val>
                                            <p:strVal val="#ppt_y"/>
                                          </p:val>
                                        </p:tav>
                                      </p:tavLst>
                                    </p:anim>
                                  </p:childTnLst>
                                </p:cTn>
                              </p:par>
                            </p:childTnLst>
                          </p:cTn>
                        </p:par>
                        <p:par>
                          <p:cTn id="41" fill="hold">
                            <p:stCondLst>
                              <p:cond delay="9500"/>
                            </p:stCondLst>
                            <p:childTnLst>
                              <p:par>
                                <p:cTn id="42" presetID="42" presetClass="entr" presetSubtype="0" fill="hold" nodeType="afterEffect">
                                  <p:stCondLst>
                                    <p:cond delay="500"/>
                                  </p:stCondLst>
                                  <p:childTnLst>
                                    <p:set>
                                      <p:cBhvr>
                                        <p:cTn id="43" dur="1" fill="hold">
                                          <p:stCondLst>
                                            <p:cond delay="0"/>
                                          </p:stCondLst>
                                        </p:cTn>
                                        <p:tgtEl>
                                          <p:spTgt spid="8">
                                            <p:txEl>
                                              <p:pRg st="6" end="6"/>
                                            </p:txEl>
                                          </p:spTgt>
                                        </p:tgtEl>
                                        <p:attrNameLst>
                                          <p:attrName>style.visibility</p:attrName>
                                        </p:attrNameLst>
                                      </p:cBhvr>
                                      <p:to>
                                        <p:strVal val="visible"/>
                                      </p:to>
                                    </p:set>
                                    <p:animEffect transition="in" filter="fade">
                                      <p:cBhvr>
                                        <p:cTn id="44" dur="1500"/>
                                        <p:tgtEl>
                                          <p:spTgt spid="8">
                                            <p:txEl>
                                              <p:pRg st="6" end="6"/>
                                            </p:txEl>
                                          </p:spTgt>
                                        </p:tgtEl>
                                      </p:cBhvr>
                                    </p:animEffect>
                                    <p:anim calcmode="lin" valueType="num">
                                      <p:cBhvr>
                                        <p:cTn id="45" dur="1500" fill="hold"/>
                                        <p:tgtEl>
                                          <p:spTgt spid="8">
                                            <p:txEl>
                                              <p:pRg st="6" end="6"/>
                                            </p:txEl>
                                          </p:spTgt>
                                        </p:tgtEl>
                                        <p:attrNameLst>
                                          <p:attrName>ppt_x</p:attrName>
                                        </p:attrNameLst>
                                      </p:cBhvr>
                                      <p:tavLst>
                                        <p:tav tm="0">
                                          <p:val>
                                            <p:strVal val="#ppt_x"/>
                                          </p:val>
                                        </p:tav>
                                        <p:tav tm="100000">
                                          <p:val>
                                            <p:strVal val="#ppt_x"/>
                                          </p:val>
                                        </p:tav>
                                      </p:tavLst>
                                    </p:anim>
                                    <p:anim calcmode="lin" valueType="num">
                                      <p:cBhvr>
                                        <p:cTn id="46" dur="1500" fill="hold"/>
                                        <p:tgtEl>
                                          <p:spTgt spid="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8">
                                            <p:txEl>
                                              <p:pRg st="7" end="7"/>
                                            </p:txEl>
                                          </p:spTgt>
                                        </p:tgtEl>
                                        <p:attrNameLst>
                                          <p:attrName>style.visibility</p:attrName>
                                        </p:attrNameLst>
                                      </p:cBhvr>
                                      <p:to>
                                        <p:strVal val="visible"/>
                                      </p:to>
                                    </p:set>
                                    <p:anim calcmode="lin" valueType="num">
                                      <p:cBhvr>
                                        <p:cTn id="51" dur="500" fill="hold"/>
                                        <p:tgtEl>
                                          <p:spTgt spid="8">
                                            <p:txEl>
                                              <p:pRg st="7" end="7"/>
                                            </p:txEl>
                                          </p:spTgt>
                                        </p:tgtEl>
                                        <p:attrNameLst>
                                          <p:attrName>ppt_w</p:attrName>
                                        </p:attrNameLst>
                                      </p:cBhvr>
                                      <p:tavLst>
                                        <p:tav tm="0">
                                          <p:val>
                                            <p:fltVal val="0"/>
                                          </p:val>
                                        </p:tav>
                                        <p:tav tm="100000">
                                          <p:val>
                                            <p:strVal val="#ppt_w"/>
                                          </p:val>
                                        </p:tav>
                                      </p:tavLst>
                                    </p:anim>
                                    <p:anim calcmode="lin" valueType="num">
                                      <p:cBhvr>
                                        <p:cTn id="52" dur="500" fill="hold"/>
                                        <p:tgtEl>
                                          <p:spTgt spid="8">
                                            <p:txEl>
                                              <p:pRg st="7" end="7"/>
                                            </p:txEl>
                                          </p:spTgt>
                                        </p:tgtEl>
                                        <p:attrNameLst>
                                          <p:attrName>ppt_h</p:attrName>
                                        </p:attrNameLst>
                                      </p:cBhvr>
                                      <p:tavLst>
                                        <p:tav tm="0">
                                          <p:val>
                                            <p:fltVal val="0"/>
                                          </p:val>
                                        </p:tav>
                                        <p:tav tm="100000">
                                          <p:val>
                                            <p:strVal val="#ppt_h"/>
                                          </p:val>
                                        </p:tav>
                                      </p:tavLst>
                                    </p:anim>
                                    <p:animEffect transition="in" filter="fade">
                                      <p:cBhvr>
                                        <p:cTn id="53" dur="500"/>
                                        <p:tgtEl>
                                          <p:spTgt spid="8">
                                            <p:txEl>
                                              <p:pRg st="7" end="7"/>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8">
                                            <p:txEl>
                                              <p:pRg st="8" end="8"/>
                                            </p:txEl>
                                          </p:spTgt>
                                        </p:tgtEl>
                                        <p:attrNameLst>
                                          <p:attrName>style.visibility</p:attrName>
                                        </p:attrNameLst>
                                      </p:cBhvr>
                                      <p:to>
                                        <p:strVal val="visible"/>
                                      </p:to>
                                    </p:set>
                                    <p:animEffect transition="in" filter="fade">
                                      <p:cBhvr>
                                        <p:cTn id="58" dur="1000"/>
                                        <p:tgtEl>
                                          <p:spTgt spid="8">
                                            <p:txEl>
                                              <p:pRg st="8" end="8"/>
                                            </p:txEl>
                                          </p:spTgt>
                                        </p:tgtEl>
                                      </p:cBhvr>
                                    </p:animEffect>
                                    <p:anim calcmode="lin" valueType="num">
                                      <p:cBhvr>
                                        <p:cTn id="59" dur="1000" fill="hold"/>
                                        <p:tgtEl>
                                          <p:spTgt spid="8">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8">
                                            <p:txEl>
                                              <p:pRg st="8" end="8"/>
                                            </p:txEl>
                                          </p:spTgt>
                                        </p:tgtEl>
                                        <p:attrNameLst>
                                          <p:attrName>ppt_y</p:attrName>
                                        </p:attrNameLst>
                                      </p:cBhvr>
                                      <p:tavLst>
                                        <p:tav tm="0">
                                          <p:val>
                                            <p:strVal val="#ppt_y+.1"/>
                                          </p:val>
                                        </p:tav>
                                        <p:tav tm="100000">
                                          <p:val>
                                            <p:strVal val="#ppt_y"/>
                                          </p:val>
                                        </p:tav>
                                      </p:tavLst>
                                    </p:anim>
                                  </p:childTnLst>
                                </p:cTn>
                              </p:par>
                            </p:childTnLst>
                          </p:cTn>
                        </p:par>
                        <p:par>
                          <p:cTn id="61" fill="hold">
                            <p:stCondLst>
                              <p:cond delay="1000"/>
                            </p:stCondLst>
                            <p:childTnLst>
                              <p:par>
                                <p:cTn id="62" presetID="42" presetClass="entr" presetSubtype="0" fill="hold" nodeType="afterEffect">
                                  <p:stCondLst>
                                    <p:cond delay="500"/>
                                  </p:stCondLst>
                                  <p:childTnLst>
                                    <p:set>
                                      <p:cBhvr>
                                        <p:cTn id="63" dur="1" fill="hold">
                                          <p:stCondLst>
                                            <p:cond delay="0"/>
                                          </p:stCondLst>
                                        </p:cTn>
                                        <p:tgtEl>
                                          <p:spTgt spid="8">
                                            <p:txEl>
                                              <p:pRg st="9" end="9"/>
                                            </p:txEl>
                                          </p:spTgt>
                                        </p:tgtEl>
                                        <p:attrNameLst>
                                          <p:attrName>style.visibility</p:attrName>
                                        </p:attrNameLst>
                                      </p:cBhvr>
                                      <p:to>
                                        <p:strVal val="visible"/>
                                      </p:to>
                                    </p:set>
                                    <p:animEffect transition="in" filter="fade">
                                      <p:cBhvr>
                                        <p:cTn id="64" dur="1000"/>
                                        <p:tgtEl>
                                          <p:spTgt spid="8">
                                            <p:txEl>
                                              <p:pRg st="9" end="9"/>
                                            </p:txEl>
                                          </p:spTgt>
                                        </p:tgtEl>
                                      </p:cBhvr>
                                    </p:animEffect>
                                    <p:anim calcmode="lin" valueType="num">
                                      <p:cBhvr>
                                        <p:cTn id="65" dur="1000" fill="hold"/>
                                        <p:tgtEl>
                                          <p:spTgt spid="8">
                                            <p:txEl>
                                              <p:pRg st="9" end="9"/>
                                            </p:txEl>
                                          </p:spTgt>
                                        </p:tgtEl>
                                        <p:attrNameLst>
                                          <p:attrName>ppt_x</p:attrName>
                                        </p:attrNameLst>
                                      </p:cBhvr>
                                      <p:tavLst>
                                        <p:tav tm="0">
                                          <p:val>
                                            <p:strVal val="#ppt_x"/>
                                          </p:val>
                                        </p:tav>
                                        <p:tav tm="100000">
                                          <p:val>
                                            <p:strVal val="#ppt_x"/>
                                          </p:val>
                                        </p:tav>
                                      </p:tavLst>
                                    </p:anim>
                                    <p:anim calcmode="lin" valueType="num">
                                      <p:cBhvr>
                                        <p:cTn id="66" dur="1000" fill="hold"/>
                                        <p:tgtEl>
                                          <p:spTgt spid="8">
                                            <p:txEl>
                                              <p:pRg st="9" end="9"/>
                                            </p:txEl>
                                          </p:spTgt>
                                        </p:tgtEl>
                                        <p:attrNameLst>
                                          <p:attrName>ppt_y</p:attrName>
                                        </p:attrNameLst>
                                      </p:cBhvr>
                                      <p:tavLst>
                                        <p:tav tm="0">
                                          <p:val>
                                            <p:strVal val="#ppt_y+.1"/>
                                          </p:val>
                                        </p:tav>
                                        <p:tav tm="100000">
                                          <p:val>
                                            <p:strVal val="#ppt_y"/>
                                          </p:val>
                                        </p:tav>
                                      </p:tavLst>
                                    </p:anim>
                                  </p:childTnLst>
                                </p:cTn>
                              </p:par>
                            </p:childTnLst>
                          </p:cTn>
                        </p:par>
                        <p:par>
                          <p:cTn id="67" fill="hold">
                            <p:stCondLst>
                              <p:cond delay="2500"/>
                            </p:stCondLst>
                            <p:childTnLst>
                              <p:par>
                                <p:cTn id="68" presetID="42" presetClass="entr" presetSubtype="0" fill="hold" nodeType="afterEffect">
                                  <p:stCondLst>
                                    <p:cond delay="500"/>
                                  </p:stCondLst>
                                  <p:childTnLst>
                                    <p:set>
                                      <p:cBhvr>
                                        <p:cTn id="69" dur="1" fill="hold">
                                          <p:stCondLst>
                                            <p:cond delay="0"/>
                                          </p:stCondLst>
                                        </p:cTn>
                                        <p:tgtEl>
                                          <p:spTgt spid="8">
                                            <p:txEl>
                                              <p:pRg st="10" end="10"/>
                                            </p:txEl>
                                          </p:spTgt>
                                        </p:tgtEl>
                                        <p:attrNameLst>
                                          <p:attrName>style.visibility</p:attrName>
                                        </p:attrNameLst>
                                      </p:cBhvr>
                                      <p:to>
                                        <p:strVal val="visible"/>
                                      </p:to>
                                    </p:set>
                                    <p:animEffect transition="in" filter="fade">
                                      <p:cBhvr>
                                        <p:cTn id="70" dur="1000"/>
                                        <p:tgtEl>
                                          <p:spTgt spid="8">
                                            <p:txEl>
                                              <p:pRg st="10" end="10"/>
                                            </p:txEl>
                                          </p:spTgt>
                                        </p:tgtEl>
                                      </p:cBhvr>
                                    </p:animEffect>
                                    <p:anim calcmode="lin" valueType="num">
                                      <p:cBhvr>
                                        <p:cTn id="71" dur="1000" fill="hold"/>
                                        <p:tgtEl>
                                          <p:spTgt spid="8">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964585" y="1376739"/>
            <a:ext cx="10528336" cy="4104522"/>
          </a:xfrm>
          <a:prstGeom prst="rect">
            <a:avLst/>
          </a:prstGeom>
          <a:noFill/>
        </p:spPr>
        <p:txBody>
          <a:bodyPr wrap="square">
            <a:spAutoFit/>
          </a:bodyPr>
          <a:lstStyle/>
          <a:p>
            <a:pPr marL="342900" indent="-342900">
              <a:lnSpc>
                <a:spcPct val="115000"/>
              </a:lnSpc>
              <a:spcAft>
                <a:spcPts val="1000"/>
              </a:spcAft>
              <a:buFont typeface="Wingdings" panose="05000000000000000000" pitchFamily="2" charset="2"/>
              <a:buChar char="Ø"/>
            </a:pPr>
            <a:r>
              <a:rPr lang="en-US" sz="2400" dirty="0">
                <a:solidFill>
                  <a:srgbClr val="FF3399"/>
                </a:solidFill>
                <a:effectLst/>
                <a:latin typeface="Times" panose="02020603050405020304" pitchFamily="18" charset="0"/>
                <a:ea typeface="Times New Roman" panose="02020603050405020304" pitchFamily="18" charset="0"/>
                <a:cs typeface="Times New Roman" panose="02020603050405020304" pitchFamily="18" charset="0"/>
              </a:rPr>
              <a:t>Abrading/frosting of glass </a:t>
            </a:r>
          </a:p>
          <a:p>
            <a:pPr marL="342900" indent="-342900">
              <a:lnSpc>
                <a:spcPct val="115000"/>
              </a:lnSpc>
              <a:spcAft>
                <a:spcPts val="1000"/>
              </a:spcAft>
              <a:buFont typeface="Wingdings" panose="05000000000000000000" pitchFamily="2" charset="2"/>
              <a:buChar char="Ø"/>
            </a:pPr>
            <a:r>
              <a:rPr lang="en-US" sz="2400"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Cleaning of metallic smears on ceramics, oxides on metals , resistive coating etc.</a:t>
            </a:r>
          </a:p>
          <a:p>
            <a:pPr marL="342900" indent="-342900">
              <a:lnSpc>
                <a:spcPct val="115000"/>
              </a:lnSpc>
              <a:spcAft>
                <a:spcPts val="1000"/>
              </a:spcAft>
              <a:buFont typeface="Wingdings" panose="05000000000000000000" pitchFamily="2" charset="2"/>
              <a:buChar char="Ø"/>
            </a:pPr>
            <a:r>
              <a:rPr lang="en-US" sz="2400"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Manufacture of electronic device, drilling of glass wafers, deburring of plastics, making of nylon and Teflon parts, permanent marking on rubber utensils etc.</a:t>
            </a:r>
          </a:p>
          <a:p>
            <a:pPr marL="342900" indent="-342900">
              <a:lnSpc>
                <a:spcPct val="115000"/>
              </a:lnSpc>
              <a:spcAft>
                <a:spcPts val="1000"/>
              </a:spcAft>
              <a:buFont typeface="Wingdings" panose="05000000000000000000" pitchFamily="2" charset="2"/>
              <a:buChar char="Ø"/>
            </a:pPr>
            <a:r>
              <a:rPr lang="en-US" sz="2400"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rPr>
              <a:t>Engraving registration numbers on toughened glass used for car windows. </a:t>
            </a:r>
          </a:p>
          <a:p>
            <a:pPr marL="342900" indent="-342900">
              <a:lnSpc>
                <a:spcPct val="115000"/>
              </a:lnSpc>
              <a:spcAft>
                <a:spcPts val="1000"/>
              </a:spcAft>
              <a:buFont typeface="Wingdings" panose="05000000000000000000" pitchFamily="2" charset="2"/>
              <a:buChar char="Ø"/>
            </a:pPr>
            <a:r>
              <a:rPr lang="en-US" sz="2400" dirty="0">
                <a:solidFill>
                  <a:srgbClr val="FFC000"/>
                </a:solidFill>
                <a:effectLst/>
                <a:latin typeface="Times" panose="02020603050405020304" pitchFamily="18" charset="0"/>
                <a:ea typeface="Times New Roman" panose="02020603050405020304" pitchFamily="18" charset="0"/>
                <a:cs typeface="Times New Roman" panose="02020603050405020304" pitchFamily="18" charset="0"/>
              </a:rPr>
              <a:t>For cutting thin fragile components- Germanium/silicon etc. </a:t>
            </a:r>
          </a:p>
          <a:p>
            <a:pPr marL="342900" indent="-342900">
              <a:lnSpc>
                <a:spcPct val="115000"/>
              </a:lnSpc>
              <a:spcAft>
                <a:spcPts val="1000"/>
              </a:spcAft>
              <a:buFont typeface="Wingdings" panose="05000000000000000000" pitchFamily="2" charset="2"/>
              <a:buChar char="Ø"/>
            </a:pPr>
            <a:r>
              <a:rPr lang="en-US" sz="2400" dirty="0">
                <a:solidFill>
                  <a:srgbClr val="BC08A7"/>
                </a:solidFill>
                <a:effectLst/>
                <a:latin typeface="Times" panose="02020603050405020304" pitchFamily="18" charset="0"/>
                <a:ea typeface="Times New Roman" panose="02020603050405020304" pitchFamily="18" charset="0"/>
                <a:cs typeface="Times New Roman" panose="02020603050405020304" pitchFamily="18" charset="0"/>
              </a:rPr>
              <a:t>For drilling, cutting, deburring, etching and polishing of hard and brittle materials.</a:t>
            </a:r>
            <a:endParaRPr lang="en-IN" sz="2400" dirty="0">
              <a:solidFill>
                <a:srgbClr val="BC08A7"/>
              </a:solidFill>
            </a:endParaRPr>
          </a:p>
        </p:txBody>
      </p:sp>
      <p:sp>
        <p:nvSpPr>
          <p:cNvPr id="5" name="TextBox 4">
            <a:extLst>
              <a:ext uri="{FF2B5EF4-FFF2-40B4-BE49-F238E27FC236}">
                <a16:creationId xmlns:a16="http://schemas.microsoft.com/office/drawing/2014/main" id="{35AD6C98-B193-49D8-828A-8DCCF9A4C772}"/>
              </a:ext>
            </a:extLst>
          </p:cNvPr>
          <p:cNvSpPr txBox="1"/>
          <p:nvPr/>
        </p:nvSpPr>
        <p:spPr>
          <a:xfrm>
            <a:off x="3582986" y="614598"/>
            <a:ext cx="6250562" cy="492742"/>
          </a:xfrm>
          <a:prstGeom prst="rect">
            <a:avLst/>
          </a:prstGeom>
          <a:noFill/>
        </p:spPr>
        <p:txBody>
          <a:bodyPr wrap="square">
            <a:spAutoFit/>
          </a:bodyPr>
          <a:lstStyle/>
          <a:p>
            <a:r>
              <a:rPr lang="en-IN" sz="2600" b="1" dirty="0">
                <a:solidFill>
                  <a:srgbClr val="FF0000"/>
                </a:solidFill>
                <a:latin typeface="Times New Roman" panose="02020603050405020304" pitchFamily="18" charset="0"/>
              </a:rPr>
              <a:t>Applications of Abrasive Jet machining</a:t>
            </a:r>
            <a:endParaRPr lang="en-IN" sz="2600" dirty="0">
              <a:solidFill>
                <a:srgbClr val="FF0000"/>
              </a:solidFill>
            </a:endParaRPr>
          </a:p>
        </p:txBody>
      </p:sp>
    </p:spTree>
    <p:extLst>
      <p:ext uri="{BB962C8B-B14F-4D97-AF65-F5344CB8AC3E}">
        <p14:creationId xmlns:p14="http://schemas.microsoft.com/office/powerpoint/2010/main" val="3704825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4EE387F-60C7-4CBF-8BFB-2380B25E614C}"/>
              </a:ext>
            </a:extLst>
          </p:cNvPr>
          <p:cNvSpPr txBox="1"/>
          <p:nvPr/>
        </p:nvSpPr>
        <p:spPr>
          <a:xfrm>
            <a:off x="428348" y="1430174"/>
            <a:ext cx="11476608" cy="954107"/>
          </a:xfrm>
          <a:prstGeom prst="rect">
            <a:avLst/>
          </a:prstGeom>
          <a:noFill/>
        </p:spPr>
        <p:txBody>
          <a:bodyPr wrap="square">
            <a:spAutoFit/>
          </a:bodyPr>
          <a:lstStyle/>
          <a:p>
            <a:pPr algn="ctr"/>
            <a:r>
              <a:rPr lang="en-US" sz="2800" b="0" i="0" dirty="0">
                <a:solidFill>
                  <a:srgbClr val="1F1F1F"/>
                </a:solidFill>
                <a:effectLst/>
                <a:latin typeface="Times New Roman" panose="02020603050405020304" pitchFamily="18" charset="0"/>
                <a:cs typeface="Times New Roman" panose="02020603050405020304" pitchFamily="18" charset="0"/>
              </a:rPr>
              <a:t>The abrasive slurry is </a:t>
            </a:r>
            <a:r>
              <a:rPr lang="en-US" sz="2800" b="0" i="0" dirty="0">
                <a:solidFill>
                  <a:srgbClr val="040C28"/>
                </a:solidFill>
                <a:effectLst/>
                <a:latin typeface="Times New Roman" panose="02020603050405020304" pitchFamily="18" charset="0"/>
                <a:cs typeface="Times New Roman" panose="02020603050405020304" pitchFamily="18" charset="0"/>
              </a:rPr>
              <a:t>a mixture of abrasive material (e.g. silicon carbide and boron carbide) suspended in water or oil</a:t>
            </a:r>
            <a:r>
              <a:rPr lang="en-US" sz="2800" b="0" i="0" dirty="0">
                <a:solidFill>
                  <a:srgbClr val="1F1F1F"/>
                </a:solidFill>
                <a:effectLst/>
                <a:latin typeface="Times New Roman" panose="02020603050405020304" pitchFamily="18" charset="0"/>
                <a:cs typeface="Times New Roman" panose="02020603050405020304" pitchFamily="18" charset="0"/>
              </a:rPr>
              <a:t>. </a:t>
            </a:r>
            <a:endParaRPr lang="en-IN" sz="28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1AFAB90C-96FA-4EEB-99DD-878A3AF5D18B}"/>
              </a:ext>
            </a:extLst>
          </p:cNvPr>
          <p:cNvSpPr txBox="1"/>
          <p:nvPr/>
        </p:nvSpPr>
        <p:spPr>
          <a:xfrm>
            <a:off x="5102811" y="698662"/>
            <a:ext cx="1986378" cy="584775"/>
          </a:xfrm>
          <a:prstGeom prst="rect">
            <a:avLst/>
          </a:prstGeom>
          <a:noFill/>
        </p:spPr>
        <p:txBody>
          <a:bodyPr wrap="square">
            <a:spAutoFit/>
          </a:bodyPr>
          <a:lstStyle/>
          <a:p>
            <a:r>
              <a:rPr lang="en-US" sz="3200" b="1" i="0" dirty="0">
                <a:solidFill>
                  <a:srgbClr val="FF0000"/>
                </a:solidFill>
                <a:effectLst/>
                <a:latin typeface="Times New Roman" panose="02020603050405020304" pitchFamily="18" charset="0"/>
                <a:cs typeface="Times New Roman" panose="02020603050405020304" pitchFamily="18" charset="0"/>
              </a:rPr>
              <a:t>SLURRY</a:t>
            </a:r>
            <a:endParaRPr lang="en-IN" sz="3200" b="1" dirty="0">
              <a:solidFill>
                <a:srgbClr val="FF0000"/>
              </a:solidFill>
            </a:endParaRPr>
          </a:p>
        </p:txBody>
      </p:sp>
      <p:pic>
        <p:nvPicPr>
          <p:cNvPr id="1026" name="Picture 2" descr="Abrasive Slurry - an overview | ScienceDirect Topics">
            <a:extLst>
              <a:ext uri="{FF2B5EF4-FFF2-40B4-BE49-F238E27FC236}">
                <a16:creationId xmlns:a16="http://schemas.microsoft.com/office/drawing/2014/main" id="{FE3EEBAB-126D-4CDA-9A99-58E7707DA7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455" y="2384281"/>
            <a:ext cx="2733675" cy="31813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brasive slurry (a), slurry foamed (b), and foam application in the... |  Download Scientific Diagram">
            <a:extLst>
              <a:ext uri="{FF2B5EF4-FFF2-40B4-BE49-F238E27FC236}">
                <a16:creationId xmlns:a16="http://schemas.microsoft.com/office/drawing/2014/main" id="{CFE8EDD9-08CD-4941-9579-BE192AD437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363" y="2622566"/>
            <a:ext cx="7158268" cy="29622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13FF94B9-BF0B-4A3A-A4FD-61F9EDA450B1}"/>
              </a:ext>
            </a:extLst>
          </p:cNvPr>
          <p:cNvSpPr txBox="1"/>
          <p:nvPr/>
        </p:nvSpPr>
        <p:spPr>
          <a:xfrm>
            <a:off x="428347" y="5726967"/>
            <a:ext cx="7366247" cy="369332"/>
          </a:xfrm>
          <a:prstGeom prst="rect">
            <a:avLst/>
          </a:prstGeom>
          <a:noFill/>
        </p:spPr>
        <p:txBody>
          <a:bodyPr wrap="square">
            <a:spAutoFit/>
          </a:bodyPr>
          <a:lstStyle/>
          <a:p>
            <a:pPr algn="l"/>
            <a:r>
              <a:rPr lang="en-US" b="0" i="0" strike="noStrike" dirty="0">
                <a:solidFill>
                  <a:srgbClr val="0563C1"/>
                </a:solidFill>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     Abrasive slurry                    </a:t>
            </a:r>
            <a:r>
              <a:rPr lang="en-US" dirty="0" err="1">
                <a:solidFill>
                  <a:srgbClr val="0563C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S</a:t>
            </a:r>
            <a:r>
              <a:rPr lang="en-US" b="0" i="0" strike="noStrike" dirty="0" err="1">
                <a:solidFill>
                  <a:srgbClr val="0563C1"/>
                </a:solidFill>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lurry</a:t>
            </a:r>
            <a:r>
              <a:rPr lang="en-US" b="0" i="0" strike="noStrike" dirty="0">
                <a:solidFill>
                  <a:srgbClr val="0563C1"/>
                </a:solidFill>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 foamed                    Foam application</a:t>
            </a:r>
            <a:endParaRPr lang="en-US" b="0" i="0" strike="noStrike" dirty="0">
              <a:effectLst/>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1337434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1361EC0-F292-499D-999E-F146EB636229}"/>
              </a:ext>
            </a:extLst>
          </p:cNvPr>
          <p:cNvSpPr txBox="1"/>
          <p:nvPr/>
        </p:nvSpPr>
        <p:spPr>
          <a:xfrm>
            <a:off x="3582987" y="579071"/>
            <a:ext cx="5026028"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Principle of Ultrasonic machining</a:t>
            </a:r>
            <a:endParaRPr lang="en-IN" sz="2600" dirty="0">
              <a:solidFill>
                <a:srgbClr val="FF0000"/>
              </a:solidFill>
            </a:endParaRPr>
          </a:p>
        </p:txBody>
      </p:sp>
      <p:graphicFrame>
        <p:nvGraphicFramePr>
          <p:cNvPr id="6" name="Content Placeholder 3">
            <a:extLst>
              <a:ext uri="{FF2B5EF4-FFF2-40B4-BE49-F238E27FC236}">
                <a16:creationId xmlns:a16="http://schemas.microsoft.com/office/drawing/2014/main" id="{CA641EE2-8B89-45D5-B617-38BC43699731}"/>
              </a:ext>
            </a:extLst>
          </p:cNvPr>
          <p:cNvGraphicFramePr>
            <a:graphicFrameLocks noGrp="1" noChangeAspect="1"/>
          </p:cNvGraphicFramePr>
          <p:nvPr>
            <p:ph idx="1"/>
            <p:extLst>
              <p:ext uri="{D42A27DB-BD31-4B8C-83A1-F6EECF244321}">
                <p14:modId xmlns:p14="http://schemas.microsoft.com/office/powerpoint/2010/main" val="3501049136"/>
              </p:ext>
            </p:extLst>
          </p:nvPr>
        </p:nvGraphicFramePr>
        <p:xfrm>
          <a:off x="3422235" y="1071514"/>
          <a:ext cx="6096000" cy="4210050"/>
        </p:xfrm>
        <a:graphic>
          <a:graphicData uri="http://schemas.openxmlformats.org/presentationml/2006/ole">
            <mc:AlternateContent xmlns:mc="http://schemas.openxmlformats.org/markup-compatibility/2006">
              <mc:Choice xmlns:v="urn:schemas-microsoft-com:vml" Requires="v">
                <p:oleObj name="Photo Editor Photo" r:id="rId2" imgW="6095238" imgH="4210638" progId="MSPhotoEd.3">
                  <p:embed/>
                </p:oleObj>
              </mc:Choice>
              <mc:Fallback>
                <p:oleObj name="Photo Editor Photo" r:id="rId2" imgW="6095238" imgH="4210638" progId="MSPhotoEd.3">
                  <p:embed/>
                  <p:pic>
                    <p:nvPicPr>
                      <p:cNvPr id="4" name="Content Placeholder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2235" y="1071514"/>
                        <a:ext cx="6096000"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a:extLst>
              <a:ext uri="{FF2B5EF4-FFF2-40B4-BE49-F238E27FC236}">
                <a16:creationId xmlns:a16="http://schemas.microsoft.com/office/drawing/2014/main" id="{2C55FC65-46CD-4F9D-A1DB-4A292EC6D05B}"/>
              </a:ext>
            </a:extLst>
          </p:cNvPr>
          <p:cNvSpPr txBox="1"/>
          <p:nvPr/>
        </p:nvSpPr>
        <p:spPr>
          <a:xfrm>
            <a:off x="79512" y="865620"/>
            <a:ext cx="3101009" cy="5444054"/>
          </a:xfrm>
          <a:prstGeom prst="rect">
            <a:avLst/>
          </a:prstGeom>
          <a:noFill/>
        </p:spPr>
        <p:txBody>
          <a:bodyPr wrap="square">
            <a:spAutoFit/>
          </a:bodyPr>
          <a:lstStyle/>
          <a:p>
            <a:pPr marL="285750" indent="-285750" algn="just">
              <a:lnSpc>
                <a:spcPct val="150000"/>
              </a:lnSpc>
              <a:buClrTx/>
              <a:buFont typeface="Wingdings" panose="05000000000000000000" pitchFamily="2" charset="2"/>
              <a:buChar char="Ø"/>
            </a:pPr>
            <a:r>
              <a:rPr lang="en-US" sz="1800" dirty="0">
                <a:latin typeface="Times New Roman" pitchFamily="18" charset="0"/>
                <a:cs typeface="Times New Roman" pitchFamily="18" charset="0"/>
              </a:rPr>
              <a:t>In the process of Ultrasonic Machining, material is removed by micro-chipping or erosion with abrasive particles.</a:t>
            </a:r>
          </a:p>
          <a:p>
            <a:pPr marL="285750" indent="-285750" algn="just">
              <a:lnSpc>
                <a:spcPct val="150000"/>
              </a:lnSpc>
              <a:buClrTx/>
              <a:buFont typeface="Wingdings" panose="05000000000000000000" pitchFamily="2" charset="2"/>
              <a:buChar char="Ø"/>
            </a:pPr>
            <a:r>
              <a:rPr lang="en-US" sz="1800" dirty="0">
                <a:solidFill>
                  <a:srgbClr val="C00000"/>
                </a:solidFill>
                <a:latin typeface="Times New Roman" pitchFamily="18" charset="0"/>
                <a:cs typeface="Times New Roman" pitchFamily="18" charset="0"/>
              </a:rPr>
              <a:t>In USM process, the tool, made of softer material than that of the workpiece, is oscillated by the Booster and </a:t>
            </a:r>
            <a:r>
              <a:rPr lang="en-US" sz="1800" dirty="0" err="1">
                <a:solidFill>
                  <a:srgbClr val="C00000"/>
                </a:solidFill>
                <a:latin typeface="Times New Roman" pitchFamily="18" charset="0"/>
                <a:cs typeface="Times New Roman" pitchFamily="18" charset="0"/>
              </a:rPr>
              <a:t>Sonotrode</a:t>
            </a:r>
            <a:r>
              <a:rPr lang="en-US" sz="1800" dirty="0">
                <a:solidFill>
                  <a:srgbClr val="C00000"/>
                </a:solidFill>
                <a:latin typeface="Times New Roman" pitchFamily="18" charset="0"/>
                <a:cs typeface="Times New Roman" pitchFamily="18" charset="0"/>
              </a:rPr>
              <a:t> at a frequency of about 20 kHz with an amplitude of about 25.4 um (0.001 in).</a:t>
            </a:r>
          </a:p>
        </p:txBody>
      </p:sp>
      <p:sp>
        <p:nvSpPr>
          <p:cNvPr id="10" name="TextBox 9">
            <a:extLst>
              <a:ext uri="{FF2B5EF4-FFF2-40B4-BE49-F238E27FC236}">
                <a16:creationId xmlns:a16="http://schemas.microsoft.com/office/drawing/2014/main" id="{175A47E5-CFBC-4A3F-A62B-6E2618503C39}"/>
              </a:ext>
            </a:extLst>
          </p:cNvPr>
          <p:cNvSpPr txBox="1"/>
          <p:nvPr/>
        </p:nvSpPr>
        <p:spPr>
          <a:xfrm>
            <a:off x="8769767" y="680090"/>
            <a:ext cx="3276459" cy="5859553"/>
          </a:xfrm>
          <a:prstGeom prst="rect">
            <a:avLst/>
          </a:prstGeom>
          <a:noFill/>
        </p:spPr>
        <p:txBody>
          <a:bodyPr wrap="square">
            <a:spAutoFit/>
          </a:bodyPr>
          <a:lstStyle/>
          <a:p>
            <a:pPr marL="285750" indent="-285750" algn="just">
              <a:lnSpc>
                <a:spcPct val="150000"/>
              </a:lnSpc>
              <a:buClrTx/>
              <a:buFont typeface="Wingdings" panose="05000000000000000000" pitchFamily="2" charset="2"/>
              <a:buChar char="Ø"/>
            </a:pPr>
            <a:r>
              <a:rPr lang="en-US" sz="1800" dirty="0">
                <a:latin typeface="Times New Roman" pitchFamily="18" charset="0"/>
                <a:cs typeface="Times New Roman" pitchFamily="18" charset="0"/>
              </a:rPr>
              <a:t>The </a:t>
            </a:r>
            <a:r>
              <a:rPr lang="en-US" dirty="0">
                <a:latin typeface="Times New Roman" pitchFamily="18" charset="0"/>
                <a:cs typeface="Times New Roman" pitchFamily="18" charset="0"/>
              </a:rPr>
              <a:t>tool forces the abrasive grits, in the gap between the tool and the workpiece, to impact normally and successively on the work surface, thereby machining the work surface.</a:t>
            </a:r>
          </a:p>
          <a:p>
            <a:pPr marL="285750" indent="-285750" algn="just">
              <a:lnSpc>
                <a:spcPct val="150000"/>
              </a:lnSpc>
              <a:buClrTx/>
              <a:buFont typeface="Wingdings" panose="05000000000000000000" pitchFamily="2" charset="2"/>
              <a:buChar char="Ø"/>
            </a:pPr>
            <a:r>
              <a:rPr lang="en-US" dirty="0">
                <a:solidFill>
                  <a:srgbClr val="C00000"/>
                </a:solidFill>
                <a:latin typeface="Times New Roman" pitchFamily="18" charset="0"/>
                <a:cs typeface="Times New Roman" pitchFamily="18" charset="0"/>
              </a:rPr>
              <a:t>During one strike, the tool moves down from its most upper remote position with a starting speed at zero, then it speeds up to finally reach the maximum speed at the mean position. </a:t>
            </a:r>
          </a:p>
        </p:txBody>
      </p:sp>
    </p:spTree>
    <p:extLst>
      <p:ext uri="{BB962C8B-B14F-4D97-AF65-F5344CB8AC3E}">
        <p14:creationId xmlns:p14="http://schemas.microsoft.com/office/powerpoint/2010/main" val="301387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outVertical)">
                                      <p:cBhvr>
                                        <p:cTn id="14" dur="3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1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0" dur="1500" fill="hold"/>
                                        <p:tgtEl>
                                          <p:spTgt spid="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1500" fill="hold"/>
                                        <p:tgtEl>
                                          <p:spTgt spid="9">
                                            <p:txEl>
                                              <p:pRg st="1" end="1"/>
                                            </p:txEl>
                                          </p:spTgt>
                                        </p:tgtEl>
                                        <p:attrNameLst>
                                          <p:attrName>ppt_x</p:attrName>
                                        </p:attrNameLst>
                                      </p:cBhvr>
                                      <p:tavLst>
                                        <p:tav tm="0">
                                          <p:val>
                                            <p:strVal val="0-#ppt_w/2"/>
                                          </p:val>
                                        </p:tav>
                                        <p:tav tm="100000">
                                          <p:val>
                                            <p:strVal val="#ppt_x"/>
                                          </p:val>
                                        </p:tav>
                                      </p:tavLst>
                                    </p:anim>
                                    <p:anim calcmode="lin" valueType="num">
                                      <p:cBhvr additive="base">
                                        <p:cTn id="26" dur="1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nodeType="click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 calcmode="lin" valueType="num">
                                      <p:cBhvr additive="base">
                                        <p:cTn id="31" dur="1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32" dur="1500" fill="hold"/>
                                        <p:tgtEl>
                                          <p:spTgt spid="1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nodeType="click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 calcmode="lin" valueType="num">
                                      <p:cBhvr additive="base">
                                        <p:cTn id="37" dur="1500" fill="hold"/>
                                        <p:tgtEl>
                                          <p:spTgt spid="10">
                                            <p:txEl>
                                              <p:pRg st="1" end="1"/>
                                            </p:txEl>
                                          </p:spTgt>
                                        </p:tgtEl>
                                        <p:attrNameLst>
                                          <p:attrName>ppt_x</p:attrName>
                                        </p:attrNameLst>
                                      </p:cBhvr>
                                      <p:tavLst>
                                        <p:tav tm="0">
                                          <p:val>
                                            <p:strVal val="1+#ppt_w/2"/>
                                          </p:val>
                                        </p:tav>
                                        <p:tav tm="100000">
                                          <p:val>
                                            <p:strVal val="#ppt_x"/>
                                          </p:val>
                                        </p:tav>
                                      </p:tavLst>
                                    </p:anim>
                                    <p:anim calcmode="lin" valueType="num">
                                      <p:cBhvr additive="base">
                                        <p:cTn id="38" dur="1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448246" y="590998"/>
            <a:ext cx="5381132"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Equipment  of Ultrasonic machining</a:t>
            </a:r>
            <a:endParaRPr lang="en-IN" sz="2600" dirty="0">
              <a:solidFill>
                <a:srgbClr val="FF0000"/>
              </a:solidFill>
            </a:endParaRPr>
          </a:p>
        </p:txBody>
      </p:sp>
      <p:pic>
        <p:nvPicPr>
          <p:cNvPr id="6" name="Picture 4">
            <a:extLst>
              <a:ext uri="{FF2B5EF4-FFF2-40B4-BE49-F238E27FC236}">
                <a16:creationId xmlns:a16="http://schemas.microsoft.com/office/drawing/2014/main" id="{E9119401-AD4C-484D-AF15-EFA5DEEE272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27049" t="19901" r="18776" b="10124"/>
          <a:stretch>
            <a:fillRect/>
          </a:stretch>
        </p:blipFill>
        <p:spPr>
          <a:xfrm>
            <a:off x="337686" y="1083441"/>
            <a:ext cx="5946638" cy="51835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 name="TextBox 8">
            <a:extLst>
              <a:ext uri="{FF2B5EF4-FFF2-40B4-BE49-F238E27FC236}">
                <a16:creationId xmlns:a16="http://schemas.microsoft.com/office/drawing/2014/main" id="{5C42F313-094D-414E-BE28-31B16719E6D5}"/>
              </a:ext>
            </a:extLst>
          </p:cNvPr>
          <p:cNvSpPr txBox="1"/>
          <p:nvPr/>
        </p:nvSpPr>
        <p:spPr>
          <a:xfrm>
            <a:off x="6038538" y="1083441"/>
            <a:ext cx="6153462" cy="5449056"/>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US" b="0" i="0" dirty="0">
                <a:solidFill>
                  <a:srgbClr val="C00000"/>
                </a:solidFill>
                <a:effectLst/>
                <a:latin typeface="Helvetica Neue"/>
              </a:rPr>
              <a:t>The process is performed by a cutting tool, which oscillates at high frequency, typically 20-40 kHz, in abrasive slurry. </a:t>
            </a:r>
          </a:p>
          <a:p>
            <a:pPr marL="285750" indent="-285750" algn="just">
              <a:lnSpc>
                <a:spcPct val="150000"/>
              </a:lnSpc>
              <a:buFont typeface="Arial" panose="020B0604020202020204" pitchFamily="34" charset="0"/>
              <a:buChar char="•"/>
            </a:pPr>
            <a:r>
              <a:rPr lang="en-US" b="0" i="0" dirty="0">
                <a:solidFill>
                  <a:srgbClr val="002060"/>
                </a:solidFill>
                <a:effectLst/>
                <a:latin typeface="Helvetica Neue"/>
              </a:rPr>
              <a:t>The tool is gradually fed with a uniform force.</a:t>
            </a:r>
          </a:p>
          <a:p>
            <a:pPr marL="285750" indent="-285750" algn="just">
              <a:lnSpc>
                <a:spcPct val="150000"/>
              </a:lnSpc>
              <a:buFont typeface="Arial" panose="020B0604020202020204" pitchFamily="34" charset="0"/>
              <a:buChar char="•"/>
            </a:pPr>
            <a:r>
              <a:rPr lang="en-US" b="0" i="0" dirty="0">
                <a:solidFill>
                  <a:srgbClr val="BC08A7"/>
                </a:solidFill>
                <a:effectLst/>
                <a:latin typeface="Helvetica Neue"/>
              </a:rPr>
              <a:t>The high-speed reciprocations of the tool drive the abrasive grains across a small gap against the workpiece.</a:t>
            </a:r>
          </a:p>
          <a:p>
            <a:pPr marL="285750" indent="-285750" algn="just">
              <a:lnSpc>
                <a:spcPct val="150000"/>
              </a:lnSpc>
              <a:buFont typeface="Arial" panose="020B0604020202020204" pitchFamily="34" charset="0"/>
              <a:buChar char="•"/>
            </a:pPr>
            <a:r>
              <a:rPr lang="en-US" b="0" i="0" dirty="0">
                <a:solidFill>
                  <a:srgbClr val="00CC00"/>
                </a:solidFill>
                <a:effectLst/>
                <a:latin typeface="Helvetica Neue"/>
              </a:rPr>
              <a:t>The impact of the abrasive is the energy principally responsible for material removal in the form of small wear particles that are carried away by the abrasive slurry.</a:t>
            </a:r>
          </a:p>
          <a:p>
            <a:pPr marL="285750" indent="-285750" algn="just">
              <a:lnSpc>
                <a:spcPct val="150000"/>
              </a:lnSpc>
              <a:buFont typeface="Arial" panose="020B0604020202020204" pitchFamily="34" charset="0"/>
              <a:buChar char="•"/>
            </a:pPr>
            <a:r>
              <a:rPr lang="en-US" b="0" i="0" dirty="0">
                <a:solidFill>
                  <a:srgbClr val="3B3835"/>
                </a:solidFill>
                <a:effectLst/>
                <a:latin typeface="Helvetica Neue"/>
              </a:rPr>
              <a:t>The shape of the tool corresponds to the shape to be produced in the workpiece</a:t>
            </a:r>
            <a:endParaRPr lang="en-IN" dirty="0"/>
          </a:p>
        </p:txBody>
      </p:sp>
    </p:spTree>
    <p:extLst>
      <p:ext uri="{BB962C8B-B14F-4D97-AF65-F5344CB8AC3E}">
        <p14:creationId xmlns:p14="http://schemas.microsoft.com/office/powerpoint/2010/main" val="127565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9">
                                            <p:txEl>
                                              <p:pRg st="1" end="1"/>
                                            </p:txEl>
                                          </p:spTgt>
                                        </p:tgtEl>
                                        <p:attrNameLst>
                                          <p:attrName>style.visibility</p:attrName>
                                        </p:attrNameLst>
                                      </p:cBhvr>
                                      <p:to>
                                        <p:strVal val="visible"/>
                                      </p:to>
                                    </p:set>
                                    <p:anim calcmode="lin" valueType="num">
                                      <p:cBhvr additive="base">
                                        <p:cTn id="18" dur="500" fill="hold"/>
                                        <p:tgtEl>
                                          <p:spTgt spid="9">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9">
                                            <p:txEl>
                                              <p:pRg st="2" end="2"/>
                                            </p:txEl>
                                          </p:spTgt>
                                        </p:tgtEl>
                                        <p:attrNameLst>
                                          <p:attrName>style.visibility</p:attrName>
                                        </p:attrNameLst>
                                      </p:cBhvr>
                                      <p:to>
                                        <p:strVal val="visible"/>
                                      </p:to>
                                    </p:set>
                                    <p:anim calcmode="lin" valueType="num">
                                      <p:cBhvr additive="base">
                                        <p:cTn id="24" dur="500" fill="hold"/>
                                        <p:tgtEl>
                                          <p:spTgt spid="9">
                                            <p:txEl>
                                              <p:pRg st="2" end="2"/>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6" fill="hold" nodeType="clickEffect">
                                  <p:stCondLst>
                                    <p:cond delay="0"/>
                                  </p:stCondLst>
                                  <p:childTnLst>
                                    <p:set>
                                      <p:cBhvr>
                                        <p:cTn id="29" dur="1" fill="hold">
                                          <p:stCondLst>
                                            <p:cond delay="0"/>
                                          </p:stCondLst>
                                        </p:cTn>
                                        <p:tgtEl>
                                          <p:spTgt spid="9">
                                            <p:txEl>
                                              <p:pRg st="3" end="3"/>
                                            </p:txEl>
                                          </p:spTgt>
                                        </p:tgtEl>
                                        <p:attrNameLst>
                                          <p:attrName>style.visibility</p:attrName>
                                        </p:attrNameLst>
                                      </p:cBhvr>
                                      <p:to>
                                        <p:strVal val="visible"/>
                                      </p:to>
                                    </p:set>
                                    <p:anim calcmode="lin" valueType="num">
                                      <p:cBhvr additive="base">
                                        <p:cTn id="30" dur="500" fill="hold"/>
                                        <p:tgtEl>
                                          <p:spTgt spid="9">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6" fill="hold" nodeType="clickEffect">
                                  <p:stCondLst>
                                    <p:cond delay="0"/>
                                  </p:stCondLst>
                                  <p:childTnLst>
                                    <p:set>
                                      <p:cBhvr>
                                        <p:cTn id="35" dur="1" fill="hold">
                                          <p:stCondLst>
                                            <p:cond delay="0"/>
                                          </p:stCondLst>
                                        </p:cTn>
                                        <p:tgtEl>
                                          <p:spTgt spid="9">
                                            <p:txEl>
                                              <p:pRg st="4" end="4"/>
                                            </p:txEl>
                                          </p:spTgt>
                                        </p:tgtEl>
                                        <p:attrNameLst>
                                          <p:attrName>style.visibility</p:attrName>
                                        </p:attrNameLst>
                                      </p:cBhvr>
                                      <p:to>
                                        <p:strVal val="visible"/>
                                      </p:to>
                                    </p:set>
                                    <p:anim calcmode="lin" valueType="num">
                                      <p:cBhvr additive="base">
                                        <p:cTn id="36" dur="500" fill="hold"/>
                                        <p:tgtEl>
                                          <p:spTgt spid="9">
                                            <p:txEl>
                                              <p:pRg st="4" end="4"/>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AD6C98-B193-49D8-828A-8DCCF9A4C772}"/>
              </a:ext>
            </a:extLst>
          </p:cNvPr>
          <p:cNvSpPr txBox="1"/>
          <p:nvPr/>
        </p:nvSpPr>
        <p:spPr>
          <a:xfrm>
            <a:off x="3448246" y="590998"/>
            <a:ext cx="5381132"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Equipment  of Ultrasonic machining</a:t>
            </a:r>
            <a:endParaRPr lang="en-IN" sz="2600" dirty="0">
              <a:solidFill>
                <a:srgbClr val="FF0000"/>
              </a:solidFill>
            </a:endParaRPr>
          </a:p>
        </p:txBody>
      </p:sp>
      <p:sp>
        <p:nvSpPr>
          <p:cNvPr id="9" name="TextBox 8">
            <a:extLst>
              <a:ext uri="{FF2B5EF4-FFF2-40B4-BE49-F238E27FC236}">
                <a16:creationId xmlns:a16="http://schemas.microsoft.com/office/drawing/2014/main" id="{5C42F313-094D-414E-BE28-31B16719E6D5}"/>
              </a:ext>
            </a:extLst>
          </p:cNvPr>
          <p:cNvSpPr txBox="1"/>
          <p:nvPr/>
        </p:nvSpPr>
        <p:spPr>
          <a:xfrm>
            <a:off x="6038538" y="1083441"/>
            <a:ext cx="6153462" cy="5449056"/>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US" b="0" i="0" dirty="0">
                <a:solidFill>
                  <a:srgbClr val="C00000"/>
                </a:solidFill>
                <a:effectLst/>
                <a:latin typeface="Helvetica Neue"/>
              </a:rPr>
              <a:t>The process is performed by a cutting tool, which oscillates at high frequency, typically 20-40 kHz, in abrasive slurry. </a:t>
            </a:r>
          </a:p>
          <a:p>
            <a:pPr marL="285750" indent="-285750" algn="just">
              <a:lnSpc>
                <a:spcPct val="150000"/>
              </a:lnSpc>
              <a:buFont typeface="Arial" panose="020B0604020202020204" pitchFamily="34" charset="0"/>
              <a:buChar char="•"/>
            </a:pPr>
            <a:r>
              <a:rPr lang="en-US" b="0" i="0" dirty="0">
                <a:solidFill>
                  <a:srgbClr val="002060"/>
                </a:solidFill>
                <a:effectLst/>
                <a:latin typeface="Helvetica Neue"/>
              </a:rPr>
              <a:t>The tool is gradually fed with a uniform force.</a:t>
            </a:r>
          </a:p>
          <a:p>
            <a:pPr marL="285750" indent="-285750" algn="just">
              <a:lnSpc>
                <a:spcPct val="150000"/>
              </a:lnSpc>
              <a:buFont typeface="Arial" panose="020B0604020202020204" pitchFamily="34" charset="0"/>
              <a:buChar char="•"/>
            </a:pPr>
            <a:r>
              <a:rPr lang="en-US" b="0" i="0" dirty="0">
                <a:solidFill>
                  <a:srgbClr val="BC08A7"/>
                </a:solidFill>
                <a:effectLst/>
                <a:latin typeface="Helvetica Neue"/>
              </a:rPr>
              <a:t>The high-speed reciprocations of the tool drive the abrasive grains across a small gap against the workpiece.</a:t>
            </a:r>
          </a:p>
          <a:p>
            <a:pPr marL="285750" indent="-285750" algn="just">
              <a:lnSpc>
                <a:spcPct val="150000"/>
              </a:lnSpc>
              <a:buFont typeface="Arial" panose="020B0604020202020204" pitchFamily="34" charset="0"/>
              <a:buChar char="•"/>
            </a:pPr>
            <a:r>
              <a:rPr lang="en-US" b="0" i="0" dirty="0">
                <a:solidFill>
                  <a:srgbClr val="00CC00"/>
                </a:solidFill>
                <a:effectLst/>
                <a:latin typeface="Helvetica Neue"/>
              </a:rPr>
              <a:t>The impact of the abrasive is the energy principally responsible for material removal in the form of small wear particles that are carried away by the abrasive slurry.</a:t>
            </a:r>
          </a:p>
          <a:p>
            <a:pPr marL="285750" indent="-285750" algn="just">
              <a:lnSpc>
                <a:spcPct val="150000"/>
              </a:lnSpc>
              <a:buFont typeface="Arial" panose="020B0604020202020204" pitchFamily="34" charset="0"/>
              <a:buChar char="•"/>
            </a:pPr>
            <a:r>
              <a:rPr lang="en-US" b="0" i="0" dirty="0">
                <a:solidFill>
                  <a:srgbClr val="3B3835"/>
                </a:solidFill>
                <a:effectLst/>
                <a:latin typeface="Helvetica Neue"/>
              </a:rPr>
              <a:t>The shape of the tool corresponds to the shape to be produced in the workpiece</a:t>
            </a:r>
            <a:endParaRPr lang="en-IN" dirty="0"/>
          </a:p>
        </p:txBody>
      </p:sp>
      <p:pic>
        <p:nvPicPr>
          <p:cNvPr id="7" name="Picture 2">
            <a:extLst>
              <a:ext uri="{FF2B5EF4-FFF2-40B4-BE49-F238E27FC236}">
                <a16:creationId xmlns:a16="http://schemas.microsoft.com/office/drawing/2014/main" id="{402EAAAD-CF77-4A09-ADC6-C18B2E9D1D00}"/>
              </a:ext>
            </a:extLst>
          </p:cNvPr>
          <p:cNvPicPr>
            <a:picLocks noChangeAspect="1" noChangeArrowheads="1"/>
          </p:cNvPicPr>
          <p:nvPr/>
        </p:nvPicPr>
        <p:blipFill>
          <a:blip r:embed="rId2"/>
          <a:srcRect/>
          <a:stretch>
            <a:fillRect/>
          </a:stretch>
        </p:blipFill>
        <p:spPr bwMode="auto">
          <a:xfrm>
            <a:off x="673378" y="1083441"/>
            <a:ext cx="5067856" cy="5189346"/>
          </a:xfrm>
          <a:prstGeom prst="rect">
            <a:avLst/>
          </a:prstGeom>
          <a:noFill/>
          <a:ln w="9525">
            <a:noFill/>
            <a:miter lim="800000"/>
            <a:headEnd/>
            <a:tailEnd/>
          </a:ln>
          <a:effectLst/>
        </p:spPr>
      </p:pic>
    </p:spTree>
    <p:extLst>
      <p:ext uri="{BB962C8B-B14F-4D97-AF65-F5344CB8AC3E}">
        <p14:creationId xmlns:p14="http://schemas.microsoft.com/office/powerpoint/2010/main" val="647215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FBAC1F0-B17D-4D11-9B53-254FDB8A57EA}"/>
              </a:ext>
            </a:extLst>
          </p:cNvPr>
          <p:cNvSpPr txBox="1"/>
          <p:nvPr/>
        </p:nvSpPr>
        <p:spPr>
          <a:xfrm>
            <a:off x="831832" y="3264914"/>
            <a:ext cx="10528336" cy="2578270"/>
          </a:xfrm>
          <a:prstGeom prst="rect">
            <a:avLst/>
          </a:prstGeom>
          <a:noFill/>
        </p:spPr>
        <p:txBody>
          <a:bodyPr wrap="square">
            <a:spAutoFit/>
          </a:bodyPr>
          <a:lstStyle/>
          <a:p>
            <a:pPr marL="457200" indent="-457200">
              <a:lnSpc>
                <a:spcPct val="115000"/>
              </a:lnSpc>
              <a:spcAft>
                <a:spcPts val="1000"/>
              </a:spcAft>
              <a:buAutoNum type="arabicPeriod"/>
            </a:pPr>
            <a:r>
              <a:rPr lang="en-US" sz="20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Transducer </a:t>
            </a:r>
          </a:p>
          <a:p>
            <a:pPr>
              <a:lnSpc>
                <a:spcPct val="115000"/>
              </a:lnSpc>
              <a:spcAft>
                <a:spcPts val="1000"/>
              </a:spcAf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Piezoelectric transducers utilize crystals like quartz whose dimensions alter when being subjected to electrostatic fields. </a:t>
            </a:r>
          </a:p>
          <a:p>
            <a:pPr>
              <a:lnSpc>
                <a:spcPct val="115000"/>
              </a:lnSpc>
              <a:spcAft>
                <a:spcPts val="1000"/>
              </a:spcAf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The charge is directionally proportional to the applied voltage. </a:t>
            </a:r>
          </a:p>
          <a:p>
            <a:pPr>
              <a:lnSpc>
                <a:spcPct val="115000"/>
              </a:lnSpc>
              <a:spcAft>
                <a:spcPts val="1000"/>
              </a:spcAft>
            </a:pPr>
            <a:r>
              <a:rPr lang="en-US" sz="2000" dirty="0">
                <a:effectLst/>
                <a:latin typeface="Times" panose="02020603050405020304" pitchFamily="18" charset="0"/>
                <a:ea typeface="Times New Roman" panose="02020603050405020304" pitchFamily="18" charset="0"/>
                <a:cs typeface="Times New Roman" panose="02020603050405020304" pitchFamily="18" charset="0"/>
              </a:rPr>
              <a:t>• To obtain high amplitude vibrations the length of the crystal must be matched to the frequency of the generator which produces resonant conditions.</a:t>
            </a:r>
            <a:endParaRPr lang="en-IN" sz="2000" dirty="0"/>
          </a:p>
        </p:txBody>
      </p:sp>
      <p:sp>
        <p:nvSpPr>
          <p:cNvPr id="5" name="TextBox 4">
            <a:extLst>
              <a:ext uri="{FF2B5EF4-FFF2-40B4-BE49-F238E27FC236}">
                <a16:creationId xmlns:a16="http://schemas.microsoft.com/office/drawing/2014/main" id="{35AD6C98-B193-49D8-828A-8DCCF9A4C772}"/>
              </a:ext>
            </a:extLst>
          </p:cNvPr>
          <p:cNvSpPr txBox="1"/>
          <p:nvPr/>
        </p:nvSpPr>
        <p:spPr>
          <a:xfrm>
            <a:off x="3582986" y="614896"/>
            <a:ext cx="5576004" cy="492443"/>
          </a:xfrm>
          <a:prstGeom prst="rect">
            <a:avLst/>
          </a:prstGeom>
          <a:noFill/>
        </p:spPr>
        <p:txBody>
          <a:bodyPr wrap="square">
            <a:spAutoFit/>
          </a:bodyPr>
          <a:lstStyle/>
          <a:p>
            <a:r>
              <a:rPr lang="en-IN" sz="2600" b="1" dirty="0">
                <a:solidFill>
                  <a:srgbClr val="FF0000"/>
                </a:solidFill>
                <a:latin typeface="Times New Roman" panose="02020603050405020304" pitchFamily="18" charset="0"/>
              </a:rPr>
              <a:t>Components of Ultrasonic machining</a:t>
            </a:r>
            <a:endParaRPr lang="en-IN" sz="2600" dirty="0">
              <a:solidFill>
                <a:srgbClr val="FF0000"/>
              </a:solidFill>
            </a:endParaRPr>
          </a:p>
        </p:txBody>
      </p:sp>
      <p:sp>
        <p:nvSpPr>
          <p:cNvPr id="6" name="TextBox 5">
            <a:extLst>
              <a:ext uri="{FF2B5EF4-FFF2-40B4-BE49-F238E27FC236}">
                <a16:creationId xmlns:a16="http://schemas.microsoft.com/office/drawing/2014/main" id="{487247BD-23FB-4043-A6A8-8EB571964017}"/>
              </a:ext>
            </a:extLst>
          </p:cNvPr>
          <p:cNvSpPr txBox="1"/>
          <p:nvPr/>
        </p:nvSpPr>
        <p:spPr>
          <a:xfrm>
            <a:off x="831832" y="1253916"/>
            <a:ext cx="10528336" cy="1864421"/>
          </a:xfrm>
          <a:prstGeom prst="rect">
            <a:avLst/>
          </a:prstGeom>
          <a:noFill/>
        </p:spPr>
        <p:txBody>
          <a:bodyPr wrap="square">
            <a:spAutoFit/>
          </a:bodyPr>
          <a:lstStyle/>
          <a:p>
            <a:pPr marL="457200" indent="-457200">
              <a:lnSpc>
                <a:spcPct val="115000"/>
              </a:lnSpc>
              <a:spcAft>
                <a:spcPts val="1000"/>
              </a:spcAft>
              <a:buAutoNum type="arabicPeriod"/>
            </a:pPr>
            <a:r>
              <a:rPr lang="en-US" sz="2000" b="1" dirty="0">
                <a:solidFill>
                  <a:srgbClr val="002060"/>
                </a:solidFill>
                <a:effectLst/>
                <a:latin typeface="Times" panose="02020603050405020304" pitchFamily="18" charset="0"/>
                <a:ea typeface="Times New Roman" panose="02020603050405020304" pitchFamily="18" charset="0"/>
                <a:cs typeface="Times New Roman" panose="02020603050405020304" pitchFamily="18" charset="0"/>
              </a:rPr>
              <a:t>Transducer </a:t>
            </a:r>
          </a:p>
          <a:p>
            <a:pPr marL="457200" indent="-457200">
              <a:lnSpc>
                <a:spcPct val="115000"/>
              </a:lnSpc>
              <a:spcAft>
                <a:spcPts val="1000"/>
              </a:spcAft>
              <a:buAutoNum type="arabicPeriod"/>
            </a:pPr>
            <a:r>
              <a:rPr lang="en-US" sz="2000" b="1" dirty="0">
                <a:solidFill>
                  <a:srgbClr val="BC08A7"/>
                </a:solidFill>
                <a:latin typeface="Times" panose="02020603050405020304" pitchFamily="18" charset="0"/>
                <a:ea typeface="Times New Roman" panose="02020603050405020304" pitchFamily="18" charset="0"/>
                <a:cs typeface="Times New Roman" panose="02020603050405020304" pitchFamily="18" charset="0"/>
              </a:rPr>
              <a:t>Tool Holder/ Acoustic Head</a:t>
            </a:r>
          </a:p>
          <a:p>
            <a:pPr marL="457200" indent="-457200">
              <a:lnSpc>
                <a:spcPct val="115000"/>
              </a:lnSpc>
              <a:spcAft>
                <a:spcPts val="1000"/>
              </a:spcAft>
              <a:buAutoNum type="arabicPeriod"/>
            </a:pPr>
            <a:r>
              <a:rPr lang="en-US" sz="2000" b="1" dirty="0">
                <a:solidFill>
                  <a:srgbClr val="009900"/>
                </a:solidFill>
                <a:effectLst/>
                <a:latin typeface="Times" panose="02020603050405020304" pitchFamily="18" charset="0"/>
                <a:ea typeface="Times New Roman" panose="02020603050405020304" pitchFamily="18" charset="0"/>
                <a:cs typeface="Times New Roman" panose="02020603050405020304" pitchFamily="18" charset="0"/>
              </a:rPr>
              <a:t>Abrasive and Abrasive Slurry</a:t>
            </a:r>
          </a:p>
          <a:p>
            <a:pPr marL="457200" indent="-457200">
              <a:lnSpc>
                <a:spcPct val="115000"/>
              </a:lnSpc>
              <a:spcAft>
                <a:spcPts val="1000"/>
              </a:spcAft>
              <a:buAutoNum type="arabicPeriod"/>
            </a:pPr>
            <a:r>
              <a:rPr lang="en-US" sz="2000" b="1" dirty="0">
                <a:solidFill>
                  <a:srgbClr val="C00000"/>
                </a:solidFill>
                <a:latin typeface="Times" panose="02020603050405020304" pitchFamily="18" charset="0"/>
                <a:ea typeface="Times New Roman" panose="02020603050405020304" pitchFamily="18" charset="0"/>
                <a:cs typeface="Times New Roman" panose="02020603050405020304" pitchFamily="18" charset="0"/>
              </a:rPr>
              <a:t>Tool</a:t>
            </a:r>
            <a:endParaRPr lang="en-US" sz="2000" b="1" dirty="0">
              <a:solidFill>
                <a:srgbClr val="C00000"/>
              </a:solidFill>
              <a:effectLst/>
              <a:latin typeface="Times"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71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500"/>
                                        <p:tgtEl>
                                          <p:spTgt spid="6">
                                            <p:txEl>
                                              <p:pRg st="0" end="0"/>
                                            </p:txEl>
                                          </p:spTgt>
                                        </p:tgtEl>
                                      </p:cBhvr>
                                    </p:animEffect>
                                    <p:anim calcmode="lin" valueType="num">
                                      <p:cBhvr>
                                        <p:cTn id="8" dur="1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500"/>
                                        <p:tgtEl>
                                          <p:spTgt spid="6">
                                            <p:txEl>
                                              <p:pRg st="1" end="1"/>
                                            </p:txEl>
                                          </p:spTgt>
                                        </p:tgtEl>
                                      </p:cBhvr>
                                    </p:animEffect>
                                    <p:anim calcmode="lin" valueType="num">
                                      <p:cBhvr>
                                        <p:cTn id="15" dur="1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500"/>
                                        <p:tgtEl>
                                          <p:spTgt spid="6">
                                            <p:txEl>
                                              <p:pRg st="2" end="2"/>
                                            </p:txEl>
                                          </p:spTgt>
                                        </p:tgtEl>
                                      </p:cBhvr>
                                    </p:animEffect>
                                    <p:anim calcmode="lin" valueType="num">
                                      <p:cBhvr>
                                        <p:cTn id="22" dur="1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500"/>
                                        <p:tgtEl>
                                          <p:spTgt spid="6">
                                            <p:txEl>
                                              <p:pRg st="3" end="3"/>
                                            </p:txEl>
                                          </p:spTgt>
                                        </p:tgtEl>
                                      </p:cBhvr>
                                    </p:animEffect>
                                    <p:anim calcmode="lin" valueType="num">
                                      <p:cBhvr>
                                        <p:cTn id="29" dur="1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500"/>
                                        <p:tgtEl>
                                          <p:spTgt spid="8"/>
                                        </p:tgtEl>
                                      </p:cBhvr>
                                    </p:animEffect>
                                    <p:anim calcmode="lin" valueType="num">
                                      <p:cBhvr>
                                        <p:cTn id="36" dur="1500" fill="hold"/>
                                        <p:tgtEl>
                                          <p:spTgt spid="8"/>
                                        </p:tgtEl>
                                        <p:attrNameLst>
                                          <p:attrName>ppt_x</p:attrName>
                                        </p:attrNameLst>
                                      </p:cBhvr>
                                      <p:tavLst>
                                        <p:tav tm="0">
                                          <p:val>
                                            <p:strVal val="#ppt_x"/>
                                          </p:val>
                                        </p:tav>
                                        <p:tav tm="100000">
                                          <p:val>
                                            <p:strVal val="#ppt_x"/>
                                          </p:val>
                                        </p:tav>
                                      </p:tavLst>
                                    </p:anim>
                                    <p:anim calcmode="lin" valueType="num">
                                      <p:cBhvr>
                                        <p:cTn id="37" dur="1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8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3629</TotalTime>
  <Words>3332</Words>
  <Application>Microsoft Office PowerPoint</Application>
  <PresentationFormat>Widescreen</PresentationFormat>
  <Paragraphs>286</Paragraphs>
  <Slides>46</Slides>
  <Notes>0</Notes>
  <HiddenSlides>0</HiddenSlides>
  <MMClips>0</MMClips>
  <ScaleCrop>false</ScaleCrop>
  <HeadingPairs>
    <vt:vector size="8" baseType="variant">
      <vt:variant>
        <vt:lpstr>Fonts Used</vt:lpstr>
      </vt:variant>
      <vt:variant>
        <vt:i4>12</vt:i4>
      </vt:variant>
      <vt:variant>
        <vt:lpstr>Theme</vt:lpstr>
      </vt:variant>
      <vt:variant>
        <vt:i4>3</vt:i4>
      </vt:variant>
      <vt:variant>
        <vt:lpstr>Embedded OLE Servers</vt:lpstr>
      </vt:variant>
      <vt:variant>
        <vt:i4>1</vt:i4>
      </vt:variant>
      <vt:variant>
        <vt:lpstr>Slide Titles</vt:lpstr>
      </vt:variant>
      <vt:variant>
        <vt:i4>46</vt:i4>
      </vt:variant>
    </vt:vector>
  </HeadingPairs>
  <TitlesOfParts>
    <vt:vector size="62" baseType="lpstr">
      <vt:lpstr>Arial</vt:lpstr>
      <vt:lpstr>Calibri</vt:lpstr>
      <vt:lpstr>Calibri Light</vt:lpstr>
      <vt:lpstr>Cambria</vt:lpstr>
      <vt:lpstr>Cambria Math</vt:lpstr>
      <vt:lpstr>Century Gothic</vt:lpstr>
      <vt:lpstr>Helvetica Neue</vt:lpstr>
      <vt:lpstr>Impact</vt:lpstr>
      <vt:lpstr>Oswald</vt:lpstr>
      <vt:lpstr>Times</vt:lpstr>
      <vt:lpstr>Times New Roman</vt:lpstr>
      <vt:lpstr>Wingdings</vt:lpstr>
      <vt:lpstr>Office Theme</vt:lpstr>
      <vt:lpstr>Custom Design</vt:lpstr>
      <vt:lpstr>8_Office Theme</vt:lpstr>
      <vt:lpstr>Photo Editor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Hemanth B R</cp:lastModifiedBy>
  <cp:revision>305</cp:revision>
  <dcterms:created xsi:type="dcterms:W3CDTF">2020-09-02T14:22:46Z</dcterms:created>
  <dcterms:modified xsi:type="dcterms:W3CDTF">2025-09-08T10:54:17Z</dcterms:modified>
</cp:coreProperties>
</file>